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66" r:id="rId2"/>
    <p:sldId id="343" r:id="rId3"/>
    <p:sldId id="317" r:id="rId4"/>
    <p:sldId id="294" r:id="rId5"/>
    <p:sldId id="318" r:id="rId6"/>
    <p:sldId id="369" r:id="rId7"/>
    <p:sldId id="333" r:id="rId8"/>
    <p:sldId id="334" r:id="rId9"/>
    <p:sldId id="340" r:id="rId10"/>
    <p:sldId id="370" r:id="rId11"/>
    <p:sldId id="336" r:id="rId12"/>
    <p:sldId id="376" r:id="rId13"/>
    <p:sldId id="371" r:id="rId14"/>
    <p:sldId id="378" r:id="rId15"/>
    <p:sldId id="377" r:id="rId16"/>
    <p:sldId id="309" r:id="rId17"/>
    <p:sldId id="341" r:id="rId18"/>
    <p:sldId id="372" r:id="rId19"/>
    <p:sldId id="339" r:id="rId20"/>
  </p:sldIdLst>
  <p:sldSz cx="12192000" cy="6858000"/>
  <p:notesSz cx="6858000" cy="9144000"/>
  <p:custDataLst>
    <p:tags r:id="rId2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e Dannerbeck" initials="AD" lastIdx="2" clrIdx="0">
    <p:extLst>
      <p:ext uri="{19B8F6BF-5375-455C-9EA6-DF929625EA0E}">
        <p15:presenceInfo xmlns:p15="http://schemas.microsoft.com/office/powerpoint/2012/main" userId="S::anke.dannerbeck@bmwgroup.com::fd0449d5-378d-4b92-af7e-1dec4ec42989" providerId="AD"/>
      </p:ext>
    </p:extLst>
  </p:cmAuthor>
  <p:cmAuthor id="2" name="Scharpf Frankziska, AQ-110" initials="SFA" lastIdx="2" clrIdx="1">
    <p:extLst>
      <p:ext uri="{19B8F6BF-5375-455C-9EA6-DF929625EA0E}">
        <p15:presenceInfo xmlns:p15="http://schemas.microsoft.com/office/powerpoint/2012/main" userId="S-1-5-21-43206524-2104247658-1151357142-45204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956"/>
    <a:srgbClr val="506483"/>
    <a:srgbClr val="7286AB"/>
    <a:srgbClr val="000004"/>
    <a:srgbClr val="FFFFFF"/>
    <a:srgbClr val="7C98AA"/>
    <a:srgbClr val="DEE5ED"/>
    <a:srgbClr val="66BCA1"/>
    <a:srgbClr val="2A3C54"/>
    <a:srgbClr val="FF8F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5"/>
          </a:solidFill>
        </a:fill>
      </a:tcStyle>
    </a:band1H>
    <a:band2H>
      <a:tcStyle>
        <a:tcBdr/>
      </a:tcStyle>
    </a:band2H>
    <a:band1V>
      <a:tcStyle>
        <a:tcBdr/>
        <a:fill>
          <a:solidFill>
            <a:schemeClr val="accent5"/>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78" autoAdjust="0"/>
    <p:restoredTop sz="89618" autoAdjust="0"/>
  </p:normalViewPr>
  <p:slideViewPr>
    <p:cSldViewPr snapToGrid="0">
      <p:cViewPr>
        <p:scale>
          <a:sx n="100" d="100"/>
          <a:sy n="100" d="100"/>
        </p:scale>
        <p:origin x="1512" y="18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2" d="100"/>
          <a:sy n="82" d="100"/>
        </p:scale>
        <p:origin x="367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Q522864\Desktop\&#220;bersicht%20Coding2.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Q522864\Desktop\google%20review%20BMW%20referenz%20M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Q522864\Desktop\google%20review%20BMW%20referenz%20M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franziskascharpf\Desktop\Finalcode\Overviewtopics9_Master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franziskascharpf/Desktop/Finalcode/\clusteruebersicht5.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E1C-784F-B4F3-8F66D14D35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E1C-784F-B4F3-8F66D14D35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E1C-784F-B4F3-8F66D14D35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E1C-784F-B4F3-8F66D14D35B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E1C-784F-B4F3-8F66D14D35B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E1C-784F-B4F3-8F66D14D35B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E1C-784F-B4F3-8F66D14D35B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E1C-784F-B4F3-8F66D14D35B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E1C-784F-B4F3-8F66D14D35B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E1C-784F-B4F3-8F66D14D35BA}"/>
              </c:ext>
            </c:extLst>
          </c:dPt>
          <c:dLbls>
            <c:dLbl>
              <c:idx val="5"/>
              <c:layout>
                <c:manualLayout>
                  <c:x val="-7.0907945803452138E-2"/>
                  <c:y val="0.1054246101857066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FE1C-784F-B4F3-8F66D14D35BA}"/>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de-DE"/>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Tabelle1!$E$4:$E$13</c:f>
              <c:strCache>
                <c:ptCount val="10"/>
                <c:pt idx="0">
                  <c:v>Assistance</c:v>
                </c:pt>
                <c:pt idx="1">
                  <c:v>Customer focus</c:v>
                </c:pt>
                <c:pt idx="2">
                  <c:v>Flexibility</c:v>
                </c:pt>
                <c:pt idx="3">
                  <c:v>Friendliness</c:v>
                </c:pt>
                <c:pt idx="4">
                  <c:v>Honesty</c:v>
                </c:pt>
                <c:pt idx="5">
                  <c:v>Manners</c:v>
                </c:pt>
                <c:pt idx="6">
                  <c:v>Motivation</c:v>
                </c:pt>
                <c:pt idx="7">
                  <c:v>Pushiness</c:v>
                </c:pt>
                <c:pt idx="8">
                  <c:v>Reliability</c:v>
                </c:pt>
                <c:pt idx="9">
                  <c:v>Responsiveness</c:v>
                </c:pt>
              </c:strCache>
            </c:strRef>
          </c:cat>
          <c:val>
            <c:numRef>
              <c:f>Tabelle1!$F$4:$F$13</c:f>
              <c:numCache>
                <c:formatCode>General</c:formatCode>
                <c:ptCount val="10"/>
                <c:pt idx="0">
                  <c:v>0.3461657185694757</c:v>
                </c:pt>
                <c:pt idx="1">
                  <c:v>24.549102614984346</c:v>
                </c:pt>
                <c:pt idx="2">
                  <c:v>2.2048771883406097E-3</c:v>
                </c:pt>
                <c:pt idx="3">
                  <c:v>57.037967985183222</c:v>
                </c:pt>
                <c:pt idx="4">
                  <c:v>1.6757066631388633</c:v>
                </c:pt>
                <c:pt idx="5">
                  <c:v>9.4611280151695549</c:v>
                </c:pt>
                <c:pt idx="6">
                  <c:v>1.1597654010671605</c:v>
                </c:pt>
                <c:pt idx="7">
                  <c:v>2.1453455042554128</c:v>
                </c:pt>
                <c:pt idx="8">
                  <c:v>1.161970278255501</c:v>
                </c:pt>
                <c:pt idx="9">
                  <c:v>2.4606429421881204</c:v>
                </c:pt>
              </c:numCache>
            </c:numRef>
          </c:val>
          <c:extLst>
            <c:ext xmlns:c16="http://schemas.microsoft.com/office/drawing/2014/chart" uri="{C3380CC4-5D6E-409C-BE32-E72D297353CC}">
              <c16:uniqueId val="{00000014-FE1C-784F-B4F3-8F66D14D35BA}"/>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396193492864322E-2"/>
          <c:y val="7.5516248426294355E-2"/>
          <c:w val="0.9038241213691961"/>
          <c:h val="0.35985681643605472"/>
        </c:manualLayout>
      </c:layout>
      <c:barChart>
        <c:barDir val="col"/>
        <c:grouping val="clustered"/>
        <c:varyColors val="0"/>
        <c:ser>
          <c:idx val="0"/>
          <c:order val="0"/>
          <c:tx>
            <c:strRef>
              <c:f>Tabelle7!$B$1</c:f>
              <c:strCache>
                <c:ptCount val="1"/>
                <c:pt idx="0">
                  <c:v>Anzahl </c:v>
                </c:pt>
              </c:strCache>
            </c:strRef>
          </c:tx>
          <c:spPr>
            <a:solidFill>
              <a:schemeClr val="accent5">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Tabelle7!$A$2:$A$27</c:f>
              <c:strCache>
                <c:ptCount val="26"/>
                <c:pt idx="0">
                  <c:v>Attitude &amp; Behaviour</c:v>
                </c:pt>
                <c:pt idx="1">
                  <c:v>Negotiation &amp; Purchase</c:v>
                </c:pt>
                <c:pt idx="2">
                  <c:v>Competence</c:v>
                </c:pt>
                <c:pt idx="3">
                  <c:v>Pricing &amp; Discount</c:v>
                </c:pt>
                <c:pt idx="4">
                  <c:v>Process</c:v>
                </c:pt>
                <c:pt idx="5">
                  <c:v>Mobility &amp; Transfer</c:v>
                </c:pt>
                <c:pt idx="6">
                  <c:v>Location &amp; Facility</c:v>
                </c:pt>
                <c:pt idx="7">
                  <c:v>Communication &amp; Information</c:v>
                </c:pt>
                <c:pt idx="8">
                  <c:v>Quality of Product</c:v>
                </c:pt>
                <c:pt idx="9">
                  <c:v>Offer</c:v>
                </c:pt>
                <c:pt idx="10">
                  <c:v>Terms &amp; Conditions</c:v>
                </c:pt>
                <c:pt idx="11">
                  <c:v>Drop off &amp; Pick up</c:v>
                </c:pt>
                <c:pt idx="12">
                  <c:v>Product Presentation</c:v>
                </c:pt>
                <c:pt idx="13">
                  <c:v>Quality of Work</c:v>
                </c:pt>
                <c:pt idx="14">
                  <c:v>Competitors</c:v>
                </c:pt>
                <c:pt idx="15">
                  <c:v>Spare Parts</c:v>
                </c:pt>
                <c:pt idx="16">
                  <c:v>Concept &amp; Handling</c:v>
                </c:pt>
                <c:pt idx="17">
                  <c:v>Delivery</c:v>
                </c:pt>
                <c:pt idx="18">
                  <c:v>Design</c:v>
                </c:pt>
                <c:pt idx="19">
                  <c:v>Warranty</c:v>
                </c:pt>
                <c:pt idx="20">
                  <c:v>Digital Services</c:v>
                </c:pt>
                <c:pt idx="21">
                  <c:v>Appointment &amp; Welcome</c:v>
                </c:pt>
                <c:pt idx="22">
                  <c:v>Test Drive</c:v>
                </c:pt>
                <c:pt idx="23">
                  <c:v>Invoice</c:v>
                </c:pt>
                <c:pt idx="24">
                  <c:v>Marketing &amp; Communication</c:v>
                </c:pt>
                <c:pt idx="25">
                  <c:v>Goodwill</c:v>
                </c:pt>
              </c:strCache>
            </c:strRef>
          </c:cat>
          <c:val>
            <c:numRef>
              <c:f>Tabelle7!$B$2:$B$27</c:f>
              <c:numCache>
                <c:formatCode>General</c:formatCode>
                <c:ptCount val="26"/>
                <c:pt idx="0">
                  <c:v>9790</c:v>
                </c:pt>
                <c:pt idx="1">
                  <c:v>4987</c:v>
                </c:pt>
                <c:pt idx="2">
                  <c:v>4305</c:v>
                </c:pt>
                <c:pt idx="3">
                  <c:v>3912</c:v>
                </c:pt>
                <c:pt idx="4">
                  <c:v>1912</c:v>
                </c:pt>
                <c:pt idx="5">
                  <c:v>1646</c:v>
                </c:pt>
                <c:pt idx="6">
                  <c:v>1632</c:v>
                </c:pt>
                <c:pt idx="7">
                  <c:v>1550</c:v>
                </c:pt>
                <c:pt idx="8">
                  <c:v>1535</c:v>
                </c:pt>
                <c:pt idx="9">
                  <c:v>915</c:v>
                </c:pt>
                <c:pt idx="10">
                  <c:v>800</c:v>
                </c:pt>
                <c:pt idx="11">
                  <c:v>769</c:v>
                </c:pt>
                <c:pt idx="12">
                  <c:v>566</c:v>
                </c:pt>
                <c:pt idx="13">
                  <c:v>506</c:v>
                </c:pt>
                <c:pt idx="14">
                  <c:v>252</c:v>
                </c:pt>
                <c:pt idx="15">
                  <c:v>212</c:v>
                </c:pt>
                <c:pt idx="16">
                  <c:v>193</c:v>
                </c:pt>
                <c:pt idx="17">
                  <c:v>185</c:v>
                </c:pt>
                <c:pt idx="18">
                  <c:v>179</c:v>
                </c:pt>
                <c:pt idx="19">
                  <c:v>176</c:v>
                </c:pt>
                <c:pt idx="20">
                  <c:v>144</c:v>
                </c:pt>
                <c:pt idx="21">
                  <c:v>88</c:v>
                </c:pt>
                <c:pt idx="22">
                  <c:v>77</c:v>
                </c:pt>
                <c:pt idx="23">
                  <c:v>16</c:v>
                </c:pt>
                <c:pt idx="24">
                  <c:v>2</c:v>
                </c:pt>
                <c:pt idx="25">
                  <c:v>1</c:v>
                </c:pt>
              </c:numCache>
            </c:numRef>
          </c:val>
          <c:extLst>
            <c:ext xmlns:c16="http://schemas.microsoft.com/office/drawing/2014/chart" uri="{C3380CC4-5D6E-409C-BE32-E72D297353CC}">
              <c16:uniqueId val="{00000000-C2CA-CE4D-8225-215CDA68D18B}"/>
            </c:ext>
          </c:extLst>
        </c:ser>
        <c:dLbls>
          <c:showLegendKey val="0"/>
          <c:showVal val="0"/>
          <c:showCatName val="0"/>
          <c:showSerName val="0"/>
          <c:showPercent val="0"/>
          <c:showBubbleSize val="0"/>
        </c:dLbls>
        <c:gapWidth val="3"/>
        <c:overlap val="-27"/>
        <c:axId val="908981048"/>
        <c:axId val="908984328"/>
      </c:barChart>
      <c:catAx>
        <c:axId val="908981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908984328"/>
        <c:crosses val="autoZero"/>
        <c:auto val="1"/>
        <c:lblAlgn val="ctr"/>
        <c:lblOffset val="100"/>
        <c:noMultiLvlLbl val="0"/>
      </c:catAx>
      <c:valAx>
        <c:axId val="9089843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908981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Anzahl</c:v>
          </c:tx>
          <c:spPr>
            <a:solidFill>
              <a:srgbClr val="506483"/>
            </a:solidFill>
            <a:ln>
              <a:solidFill>
                <a:schemeClr val="bg1">
                  <a:lumMod val="95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Tabelle6!$A$2:$J$2</c:f>
              <c:strCache>
                <c:ptCount val="10"/>
                <c:pt idx="0">
                  <c:v>Attitude &amp; Behaviour</c:v>
                </c:pt>
                <c:pt idx="1">
                  <c:v>Negotiation &amp; Purchase</c:v>
                </c:pt>
                <c:pt idx="2">
                  <c:v>Competence</c:v>
                </c:pt>
                <c:pt idx="3">
                  <c:v>Pricing &amp; Discount</c:v>
                </c:pt>
                <c:pt idx="4">
                  <c:v>Process</c:v>
                </c:pt>
                <c:pt idx="5">
                  <c:v>Mobility &amp; Transfer</c:v>
                </c:pt>
                <c:pt idx="6">
                  <c:v>Location &amp; Facility</c:v>
                </c:pt>
                <c:pt idx="7">
                  <c:v>Communication &amp; Information</c:v>
                </c:pt>
                <c:pt idx="8">
                  <c:v>Quality of Product</c:v>
                </c:pt>
                <c:pt idx="9">
                  <c:v>Offer</c:v>
                </c:pt>
              </c:strCache>
            </c:strRef>
          </c:cat>
          <c:val>
            <c:numRef>
              <c:f>Tabelle6!$A$3:$J$3</c:f>
              <c:numCache>
                <c:formatCode>General</c:formatCode>
                <c:ptCount val="10"/>
                <c:pt idx="0">
                  <c:v>9790</c:v>
                </c:pt>
                <c:pt idx="1">
                  <c:v>4987</c:v>
                </c:pt>
                <c:pt idx="2">
                  <c:v>4305</c:v>
                </c:pt>
                <c:pt idx="3">
                  <c:v>3912</c:v>
                </c:pt>
                <c:pt idx="4">
                  <c:v>1912</c:v>
                </c:pt>
                <c:pt idx="5">
                  <c:v>1646</c:v>
                </c:pt>
                <c:pt idx="6">
                  <c:v>1632</c:v>
                </c:pt>
                <c:pt idx="7">
                  <c:v>1550</c:v>
                </c:pt>
                <c:pt idx="8">
                  <c:v>1535</c:v>
                </c:pt>
                <c:pt idx="9">
                  <c:v>915</c:v>
                </c:pt>
              </c:numCache>
            </c:numRef>
          </c:val>
          <c:extLst>
            <c:ext xmlns:c16="http://schemas.microsoft.com/office/drawing/2014/chart" uri="{C3380CC4-5D6E-409C-BE32-E72D297353CC}">
              <c16:uniqueId val="{00000000-AB49-43A7-90CA-25BFFC27E71E}"/>
            </c:ext>
          </c:extLst>
        </c:ser>
        <c:dLbls>
          <c:showLegendKey val="0"/>
          <c:showVal val="0"/>
          <c:showCatName val="0"/>
          <c:showSerName val="0"/>
          <c:showPercent val="0"/>
          <c:showBubbleSize val="0"/>
        </c:dLbls>
        <c:gapWidth val="3"/>
        <c:overlap val="-32"/>
        <c:axId val="942221888"/>
        <c:axId val="942222216"/>
      </c:barChart>
      <c:lineChart>
        <c:grouping val="standard"/>
        <c:varyColors val="0"/>
        <c:ser>
          <c:idx val="1"/>
          <c:order val="1"/>
          <c:tx>
            <c:v>Ratings</c:v>
          </c:tx>
          <c:spPr>
            <a:ln w="28575" cap="rnd">
              <a:solidFill>
                <a:srgbClr val="FFC000"/>
              </a:solidFill>
              <a:prstDash val="sysDot"/>
              <a:round/>
            </a:ln>
            <a:effectLst/>
          </c:spPr>
          <c:marker>
            <c:symbol val="diamond"/>
            <c:size val="5"/>
            <c:spPr>
              <a:solidFill>
                <a:srgbClr val="FFC000"/>
              </a:solidFill>
              <a:ln w="9525" cap="sq">
                <a:solidFill>
                  <a:srgbClr val="FFC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Tabelle6!$A$6:$J$6</c:f>
              <c:numCache>
                <c:formatCode>0.00</c:formatCode>
                <c:ptCount val="10"/>
                <c:pt idx="0">
                  <c:v>3.1931818181818183</c:v>
                </c:pt>
                <c:pt idx="1">
                  <c:v>4.4597548518896835</c:v>
                </c:pt>
                <c:pt idx="2">
                  <c:v>2.9980645161290322</c:v>
                </c:pt>
                <c:pt idx="3">
                  <c:v>4.5080139372822297</c:v>
                </c:pt>
                <c:pt idx="4">
                  <c:v>3.8214285714285716</c:v>
                </c:pt>
                <c:pt idx="5">
                  <c:v>4.6165803108808294</c:v>
                </c:pt>
                <c:pt idx="6">
                  <c:v>4.5080139372822297</c:v>
                </c:pt>
                <c:pt idx="7">
                  <c:v>3.8214285714285716</c:v>
                </c:pt>
                <c:pt idx="8">
                  <c:v>4.6165803108808294</c:v>
                </c:pt>
                <c:pt idx="9">
                  <c:v>4.6165803108808294</c:v>
                </c:pt>
              </c:numCache>
            </c:numRef>
          </c:val>
          <c:smooth val="0"/>
          <c:extLst>
            <c:ext xmlns:c16="http://schemas.microsoft.com/office/drawing/2014/chart" uri="{C3380CC4-5D6E-409C-BE32-E72D297353CC}">
              <c16:uniqueId val="{00000001-AB49-43A7-90CA-25BFFC27E71E}"/>
            </c:ext>
          </c:extLst>
        </c:ser>
        <c:dLbls>
          <c:showLegendKey val="0"/>
          <c:showVal val="0"/>
          <c:showCatName val="0"/>
          <c:showSerName val="0"/>
          <c:showPercent val="0"/>
          <c:showBubbleSize val="0"/>
        </c:dLbls>
        <c:marker val="1"/>
        <c:smooth val="0"/>
        <c:axId val="942225824"/>
        <c:axId val="942225168"/>
      </c:lineChart>
      <c:catAx>
        <c:axId val="942221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crossAx val="942222216"/>
        <c:crosses val="autoZero"/>
        <c:auto val="1"/>
        <c:lblAlgn val="ctr"/>
        <c:lblOffset val="100"/>
        <c:noMultiLvlLbl val="0"/>
      </c:catAx>
      <c:valAx>
        <c:axId val="942222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crossAx val="942221888"/>
        <c:crosses val="autoZero"/>
        <c:crossBetween val="between"/>
      </c:valAx>
      <c:valAx>
        <c:axId val="942225168"/>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crossAx val="942225824"/>
        <c:crosses val="max"/>
        <c:crossBetween val="between"/>
        <c:majorUnit val="1"/>
        <c:minorUnit val="0.2"/>
      </c:valAx>
      <c:catAx>
        <c:axId val="942225824"/>
        <c:scaling>
          <c:orientation val="minMax"/>
        </c:scaling>
        <c:delete val="1"/>
        <c:axPos val="b"/>
        <c:majorTickMark val="out"/>
        <c:minorTickMark val="none"/>
        <c:tickLblPos val="nextTo"/>
        <c:crossAx val="94222516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Anzahl</c:v>
          </c:tx>
          <c:spPr>
            <a:solidFill>
              <a:srgbClr val="5064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Tabelle2!$B$1:$G$1</c:f>
              <c:strCache>
                <c:ptCount val="6"/>
                <c:pt idx="0">
                  <c:v>Abholung</c:v>
                </c:pt>
                <c:pt idx="1">
                  <c:v>Händlerpersonal</c:v>
                </c:pt>
                <c:pt idx="2">
                  <c:v>Verkausprozess</c:v>
                </c:pt>
                <c:pt idx="3">
                  <c:v>Problemlösung</c:v>
                </c:pt>
                <c:pt idx="4">
                  <c:v>Preisverhandlung</c:v>
                </c:pt>
                <c:pt idx="5">
                  <c:v>Kundenzufriedenheit</c:v>
                </c:pt>
              </c:strCache>
            </c:strRef>
          </c:cat>
          <c:val>
            <c:numRef>
              <c:f>Tabelle2!$B$2:$G$2</c:f>
              <c:numCache>
                <c:formatCode>General</c:formatCode>
                <c:ptCount val="6"/>
                <c:pt idx="0">
                  <c:v>9988</c:v>
                </c:pt>
                <c:pt idx="1">
                  <c:v>5867</c:v>
                </c:pt>
                <c:pt idx="2">
                  <c:v>5430</c:v>
                </c:pt>
                <c:pt idx="3">
                  <c:v>5376</c:v>
                </c:pt>
                <c:pt idx="4">
                  <c:v>5034</c:v>
                </c:pt>
                <c:pt idx="5">
                  <c:v>4655</c:v>
                </c:pt>
              </c:numCache>
            </c:numRef>
          </c:val>
          <c:extLst>
            <c:ext xmlns:c16="http://schemas.microsoft.com/office/drawing/2014/chart" uri="{C3380CC4-5D6E-409C-BE32-E72D297353CC}">
              <c16:uniqueId val="{00000000-E9B9-4ADE-BFC4-DE91DBE4DC9C}"/>
            </c:ext>
          </c:extLst>
        </c:ser>
        <c:dLbls>
          <c:showLegendKey val="0"/>
          <c:showVal val="0"/>
          <c:showCatName val="0"/>
          <c:showSerName val="0"/>
          <c:showPercent val="0"/>
          <c:showBubbleSize val="0"/>
        </c:dLbls>
        <c:gapWidth val="10"/>
        <c:overlap val="-100"/>
        <c:axId val="207980960"/>
        <c:axId val="1663721471"/>
      </c:barChart>
      <c:lineChart>
        <c:grouping val="standard"/>
        <c:varyColors val="0"/>
        <c:ser>
          <c:idx val="1"/>
          <c:order val="1"/>
          <c:tx>
            <c:v>Rating</c:v>
          </c:tx>
          <c:spPr>
            <a:ln w="28575" cap="rnd">
              <a:solidFill>
                <a:srgbClr val="FFC000"/>
              </a:solidFill>
              <a:round/>
            </a:ln>
            <a:effectLst/>
          </c:spPr>
          <c:marker>
            <c:symbol val="circle"/>
            <c:size val="5"/>
            <c:spPr>
              <a:solidFill>
                <a:srgbClr val="FFC000"/>
              </a:solidFill>
              <a:ln w="9525">
                <a:solidFill>
                  <a:srgbClr val="FFC000"/>
                </a:solidFill>
              </a:ln>
              <a:effectLst/>
            </c:spPr>
          </c:marker>
          <c:dPt>
            <c:idx val="1"/>
            <c:marker>
              <c:symbol val="circle"/>
              <c:size val="5"/>
              <c:spPr>
                <a:solidFill>
                  <a:srgbClr val="FFC000"/>
                </a:solidFill>
                <a:ln w="9525">
                  <a:solidFill>
                    <a:srgbClr val="FFC000"/>
                  </a:solidFill>
                </a:ln>
                <a:effectLst/>
              </c:spPr>
            </c:marker>
            <c:bubble3D val="0"/>
            <c:spPr>
              <a:ln w="28575" cap="rnd">
                <a:solidFill>
                  <a:srgbClr val="FFC000"/>
                </a:solidFill>
                <a:prstDash val="sysDash"/>
                <a:round/>
              </a:ln>
              <a:effectLst/>
            </c:spPr>
            <c:extLst>
              <c:ext xmlns:c16="http://schemas.microsoft.com/office/drawing/2014/chart" uri="{C3380CC4-5D6E-409C-BE32-E72D297353CC}">
                <c16:uniqueId val="{00000002-E9B9-4ADE-BFC4-DE91DBE4DC9C}"/>
              </c:ext>
            </c:extLst>
          </c:dPt>
          <c:dPt>
            <c:idx val="2"/>
            <c:marker>
              <c:symbol val="circle"/>
              <c:size val="5"/>
              <c:spPr>
                <a:solidFill>
                  <a:srgbClr val="FFC000"/>
                </a:solidFill>
                <a:ln w="9525">
                  <a:solidFill>
                    <a:srgbClr val="FFC000"/>
                  </a:solidFill>
                </a:ln>
                <a:effectLst/>
              </c:spPr>
            </c:marker>
            <c:bubble3D val="0"/>
            <c:spPr>
              <a:ln w="28575" cap="rnd">
                <a:solidFill>
                  <a:srgbClr val="FFC000"/>
                </a:solidFill>
                <a:prstDash val="sysDash"/>
                <a:round/>
              </a:ln>
              <a:effectLst/>
            </c:spPr>
            <c:extLst>
              <c:ext xmlns:c16="http://schemas.microsoft.com/office/drawing/2014/chart" uri="{C3380CC4-5D6E-409C-BE32-E72D297353CC}">
                <c16:uniqueId val="{00000004-E9B9-4ADE-BFC4-DE91DBE4DC9C}"/>
              </c:ext>
            </c:extLst>
          </c:dPt>
          <c:dPt>
            <c:idx val="3"/>
            <c:marker>
              <c:symbol val="circle"/>
              <c:size val="5"/>
              <c:spPr>
                <a:solidFill>
                  <a:srgbClr val="FFC000"/>
                </a:solidFill>
                <a:ln w="9525">
                  <a:solidFill>
                    <a:srgbClr val="FFC000"/>
                  </a:solidFill>
                </a:ln>
                <a:effectLst/>
              </c:spPr>
            </c:marker>
            <c:bubble3D val="0"/>
            <c:spPr>
              <a:ln w="28575" cap="rnd">
                <a:solidFill>
                  <a:srgbClr val="FFC000"/>
                </a:solidFill>
                <a:prstDash val="sysDash"/>
                <a:round/>
              </a:ln>
              <a:effectLst/>
            </c:spPr>
            <c:extLst>
              <c:ext xmlns:c16="http://schemas.microsoft.com/office/drawing/2014/chart" uri="{C3380CC4-5D6E-409C-BE32-E72D297353CC}">
                <c16:uniqueId val="{00000006-E9B9-4ADE-BFC4-DE91DBE4DC9C}"/>
              </c:ext>
            </c:extLst>
          </c:dPt>
          <c:dPt>
            <c:idx val="4"/>
            <c:marker>
              <c:symbol val="circle"/>
              <c:size val="5"/>
              <c:spPr>
                <a:solidFill>
                  <a:srgbClr val="FFC000"/>
                </a:solidFill>
                <a:ln w="9525">
                  <a:solidFill>
                    <a:srgbClr val="FFC000"/>
                  </a:solidFill>
                </a:ln>
                <a:effectLst/>
              </c:spPr>
            </c:marker>
            <c:bubble3D val="0"/>
            <c:spPr>
              <a:ln w="28575" cap="rnd">
                <a:solidFill>
                  <a:srgbClr val="FFC000"/>
                </a:solidFill>
                <a:prstDash val="sysDash"/>
                <a:round/>
              </a:ln>
              <a:effectLst/>
            </c:spPr>
            <c:extLst>
              <c:ext xmlns:c16="http://schemas.microsoft.com/office/drawing/2014/chart" uri="{C3380CC4-5D6E-409C-BE32-E72D297353CC}">
                <c16:uniqueId val="{00000008-E9B9-4ADE-BFC4-DE91DBE4DC9C}"/>
              </c:ext>
            </c:extLst>
          </c:dPt>
          <c:dPt>
            <c:idx val="5"/>
            <c:marker>
              <c:symbol val="circle"/>
              <c:size val="5"/>
              <c:spPr>
                <a:solidFill>
                  <a:srgbClr val="FFC000"/>
                </a:solidFill>
                <a:ln w="9525">
                  <a:solidFill>
                    <a:srgbClr val="FFC000"/>
                  </a:solidFill>
                </a:ln>
                <a:effectLst/>
              </c:spPr>
            </c:marker>
            <c:bubble3D val="0"/>
            <c:spPr>
              <a:ln w="28575" cap="rnd">
                <a:solidFill>
                  <a:srgbClr val="FFC000"/>
                </a:solidFill>
                <a:prstDash val="sysDash"/>
                <a:round/>
              </a:ln>
              <a:effectLst/>
            </c:spPr>
            <c:extLst>
              <c:ext xmlns:c16="http://schemas.microsoft.com/office/drawing/2014/chart" uri="{C3380CC4-5D6E-409C-BE32-E72D297353CC}">
                <c16:uniqueId val="{0000000A-E9B9-4ADE-BFC4-DE91DBE4DC9C}"/>
              </c:ext>
            </c:extLst>
          </c:dPt>
          <c:dLbls>
            <c:dLbl>
              <c:idx val="0"/>
              <c:layout>
                <c:manualLayout>
                  <c:x val="-2.1534320323014805E-2"/>
                  <c:y val="-5.73392141941850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393-5A42-97E6-1BFB3313A25F}"/>
                </c:ext>
              </c:extLst>
            </c:dLbl>
            <c:dLbl>
              <c:idx val="1"/>
              <c:layout>
                <c:manualLayout>
                  <c:x val="-2.6917900403768506E-3"/>
                  <c:y val="-3.12759350150100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9B9-4ADE-BFC4-DE91DBE4DC9C}"/>
                </c:ext>
              </c:extLst>
            </c:dLbl>
            <c:dLbl>
              <c:idx val="2"/>
              <c:layout>
                <c:manualLayout>
                  <c:x val="-6.729475100942176E-3"/>
                  <c:y val="-3.12759350150100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9B9-4ADE-BFC4-DE91DBE4DC9C}"/>
                </c:ext>
              </c:extLst>
            </c:dLbl>
            <c:dLbl>
              <c:idx val="3"/>
              <c:layout>
                <c:manualLayout>
                  <c:x val="-8.0753701211306508E-3"/>
                  <c:y val="-2.60632791791749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9B9-4ADE-BFC4-DE91DBE4DC9C}"/>
                </c:ext>
              </c:extLst>
            </c:dLbl>
            <c:dLbl>
              <c:idx val="4"/>
              <c:layout>
                <c:manualLayout>
                  <c:x val="-1.4804845222072777E-2"/>
                  <c:y val="-4.1701246686680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9B9-4ADE-BFC4-DE91DBE4DC9C}"/>
                </c:ext>
              </c:extLst>
            </c:dLbl>
            <c:dLbl>
              <c:idx val="5"/>
              <c:layout>
                <c:manualLayout>
                  <c:x val="-1.7496635262449527E-2"/>
                  <c:y val="-6.2551870030019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9B9-4ADE-BFC4-DE91DBE4DC9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Tabelle2!$B$1:$G$1</c:f>
              <c:strCache>
                <c:ptCount val="6"/>
                <c:pt idx="0">
                  <c:v>Abholung</c:v>
                </c:pt>
                <c:pt idx="1">
                  <c:v>Händlerpersonal</c:v>
                </c:pt>
                <c:pt idx="2">
                  <c:v>Verkausprozess</c:v>
                </c:pt>
                <c:pt idx="3">
                  <c:v>Problemlösung</c:v>
                </c:pt>
                <c:pt idx="4">
                  <c:v>Preisverhandlung</c:v>
                </c:pt>
                <c:pt idx="5">
                  <c:v>Kundenzufriedenheit</c:v>
                </c:pt>
              </c:strCache>
            </c:strRef>
          </c:cat>
          <c:val>
            <c:numRef>
              <c:f>Tabelle2!$B$3:$G$3</c:f>
              <c:numCache>
                <c:formatCode>0.0000</c:formatCode>
                <c:ptCount val="6"/>
                <c:pt idx="0">
                  <c:v>3.1331600000000002</c:v>
                </c:pt>
                <c:pt idx="1">
                  <c:v>4.82972</c:v>
                </c:pt>
                <c:pt idx="2">
                  <c:v>4.5754999999999999</c:v>
                </c:pt>
                <c:pt idx="3">
                  <c:v>4.2849700000000004</c:v>
                </c:pt>
                <c:pt idx="4">
                  <c:v>3.5750899999999999</c:v>
                </c:pt>
                <c:pt idx="5">
                  <c:v>4.5810599999999999</c:v>
                </c:pt>
              </c:numCache>
            </c:numRef>
          </c:val>
          <c:smooth val="0"/>
          <c:extLst>
            <c:ext xmlns:c16="http://schemas.microsoft.com/office/drawing/2014/chart" uri="{C3380CC4-5D6E-409C-BE32-E72D297353CC}">
              <c16:uniqueId val="{0000000B-E9B9-4ADE-BFC4-DE91DBE4DC9C}"/>
            </c:ext>
          </c:extLst>
        </c:ser>
        <c:dLbls>
          <c:showLegendKey val="0"/>
          <c:showVal val="0"/>
          <c:showCatName val="0"/>
          <c:showSerName val="0"/>
          <c:showPercent val="0"/>
          <c:showBubbleSize val="0"/>
        </c:dLbls>
        <c:marker val="1"/>
        <c:smooth val="0"/>
        <c:axId val="191146256"/>
        <c:axId val="212629904"/>
      </c:lineChart>
      <c:valAx>
        <c:axId val="212629904"/>
        <c:scaling>
          <c:orientation val="minMax"/>
        </c:scaling>
        <c:delete val="0"/>
        <c:axPos val="r"/>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91146256"/>
        <c:crosses val="max"/>
        <c:crossBetween val="between"/>
      </c:valAx>
      <c:catAx>
        <c:axId val="19114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212629904"/>
        <c:crosses val="autoZero"/>
        <c:auto val="1"/>
        <c:lblAlgn val="ctr"/>
        <c:lblOffset val="100"/>
        <c:noMultiLvlLbl val="0"/>
      </c:catAx>
      <c:valAx>
        <c:axId val="16637214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07980960"/>
        <c:crosses val="autoZero"/>
        <c:crossBetween val="between"/>
      </c:valAx>
      <c:catAx>
        <c:axId val="207980960"/>
        <c:scaling>
          <c:orientation val="minMax"/>
        </c:scaling>
        <c:delete val="1"/>
        <c:axPos val="b"/>
        <c:numFmt formatCode="General" sourceLinked="1"/>
        <c:majorTickMark val="none"/>
        <c:minorTickMark val="none"/>
        <c:tickLblPos val="nextTo"/>
        <c:crossAx val="1663721471"/>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5064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Tabelle2!$A$1:$F$1</c:f>
              <c:strCache>
                <c:ptCount val="6"/>
                <c:pt idx="0">
                  <c:v>Händlerkontakt</c:v>
                </c:pt>
                <c:pt idx="1">
                  <c:v>Kundenzufriedenheit</c:v>
                </c:pt>
                <c:pt idx="2">
                  <c:v>Verkaufsprozess</c:v>
                </c:pt>
                <c:pt idx="3">
                  <c:v>Preisverhandlung</c:v>
                </c:pt>
                <c:pt idx="4">
                  <c:v>Händlerpersonal</c:v>
                </c:pt>
                <c:pt idx="5">
                  <c:v>Problemlösung</c:v>
                </c:pt>
              </c:strCache>
            </c:strRef>
          </c:cat>
          <c:val>
            <c:numRef>
              <c:f>Tabelle2!$A$2:$F$2</c:f>
              <c:numCache>
                <c:formatCode>General</c:formatCode>
                <c:ptCount val="6"/>
                <c:pt idx="0">
                  <c:v>25489</c:v>
                </c:pt>
                <c:pt idx="1">
                  <c:v>2958</c:v>
                </c:pt>
                <c:pt idx="2">
                  <c:v>2555</c:v>
                </c:pt>
                <c:pt idx="3">
                  <c:v>2096</c:v>
                </c:pt>
                <c:pt idx="4">
                  <c:v>1718</c:v>
                </c:pt>
                <c:pt idx="5">
                  <c:v>1004</c:v>
                </c:pt>
              </c:numCache>
            </c:numRef>
          </c:val>
          <c:extLst>
            <c:ext xmlns:c16="http://schemas.microsoft.com/office/drawing/2014/chart" uri="{C3380CC4-5D6E-409C-BE32-E72D297353CC}">
              <c16:uniqueId val="{00000000-DB69-5549-87C4-170557660110}"/>
            </c:ext>
          </c:extLst>
        </c:ser>
        <c:dLbls>
          <c:showLegendKey val="0"/>
          <c:showVal val="0"/>
          <c:showCatName val="0"/>
          <c:showSerName val="0"/>
          <c:showPercent val="0"/>
          <c:showBubbleSize val="0"/>
        </c:dLbls>
        <c:gapWidth val="12"/>
        <c:overlap val="-100"/>
        <c:axId val="2098653407"/>
        <c:axId val="1860355071"/>
      </c:barChart>
      <c:lineChart>
        <c:grouping val="standard"/>
        <c:varyColors val="0"/>
        <c:ser>
          <c:idx val="1"/>
          <c:order val="1"/>
          <c:spPr>
            <a:ln w="28575" cap="rnd">
              <a:solidFill>
                <a:srgbClr val="FFC000"/>
              </a:solidFill>
              <a:prstDash val="dash"/>
              <a:round/>
            </a:ln>
            <a:effectLst/>
          </c:spPr>
          <c:marker>
            <c:symbol val="circle"/>
            <c:size val="5"/>
            <c:spPr>
              <a:solidFill>
                <a:schemeClr val="accent2"/>
              </a:solidFill>
              <a:ln w="9525">
                <a:solidFill>
                  <a:srgbClr val="FFC000"/>
                </a:solidFill>
              </a:ln>
              <a:effectLst/>
            </c:spPr>
          </c:marker>
          <c:dLbls>
            <c:dLbl>
              <c:idx val="0"/>
              <c:layout>
                <c:manualLayout>
                  <c:x val="-2.0151761274513746E-2"/>
                  <c:y val="-6.2607066711033929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DB69-5549-87C4-170557660110}"/>
                </c:ext>
              </c:extLst>
            </c:dLbl>
            <c:dLbl>
              <c:idx val="1"/>
              <c:layout>
                <c:manualLayout>
                  <c:x val="-2.5525564281050742E-2"/>
                  <c:y val="-4.6955300033275436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DB69-5549-87C4-170557660110}"/>
                </c:ext>
              </c:extLst>
            </c:dLbl>
            <c:dLbl>
              <c:idx val="2"/>
              <c:layout>
                <c:manualLayout>
                  <c:x val="-1.3434507516342497E-2"/>
                  <c:y val="-4.6955300033275436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DB69-5549-87C4-170557660110}"/>
                </c:ext>
              </c:extLst>
            </c:dLbl>
            <c:dLbl>
              <c:idx val="3"/>
              <c:layout>
                <c:manualLayout>
                  <c:x val="-2.2838662777782244E-2"/>
                  <c:y val="-6.782432227028673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DB69-5549-87C4-170557660110}"/>
                </c:ext>
              </c:extLst>
            </c:dLbl>
            <c:dLbl>
              <c:idx val="4"/>
              <c:layout>
                <c:manualLayout>
                  <c:x val="-2.1495212026147993E-2"/>
                  <c:y val="-4.1738044474022587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6-DB69-5549-87C4-170557660110}"/>
                </c:ext>
              </c:extLst>
            </c:dLbl>
            <c:dLbl>
              <c:idx val="5"/>
              <c:layout>
                <c:manualLayout>
                  <c:x val="-2.5525564281050742E-2"/>
                  <c:y val="-5.7389811151781059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DB69-5549-87C4-17055766011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Tabelle2!$A$1:$F$1</c:f>
              <c:strCache>
                <c:ptCount val="6"/>
                <c:pt idx="0">
                  <c:v>Händlerkontakt</c:v>
                </c:pt>
                <c:pt idx="1">
                  <c:v>Kundenzufriedenheit</c:v>
                </c:pt>
                <c:pt idx="2">
                  <c:v>Verkaufsprozess</c:v>
                </c:pt>
                <c:pt idx="3">
                  <c:v>Preisverhandlung</c:v>
                </c:pt>
                <c:pt idx="4">
                  <c:v>Händlerpersonal</c:v>
                </c:pt>
                <c:pt idx="5">
                  <c:v>Problemlösung</c:v>
                </c:pt>
              </c:strCache>
            </c:strRef>
          </c:cat>
          <c:val>
            <c:numRef>
              <c:f>Tabelle2!$A$3:$F$3</c:f>
              <c:numCache>
                <c:formatCode>General</c:formatCode>
                <c:ptCount val="6"/>
                <c:pt idx="0">
                  <c:v>3.7927668242438219</c:v>
                </c:pt>
                <c:pt idx="1">
                  <c:v>4.3066260987153484</c:v>
                </c:pt>
                <c:pt idx="2">
                  <c:v>4.8297455968688849</c:v>
                </c:pt>
                <c:pt idx="3">
                  <c:v>4.8010496183206106</c:v>
                </c:pt>
                <c:pt idx="4">
                  <c:v>4.8323632130384171</c:v>
                </c:pt>
                <c:pt idx="5">
                  <c:v>4.6862549800796813</c:v>
                </c:pt>
              </c:numCache>
            </c:numRef>
          </c:val>
          <c:smooth val="0"/>
          <c:extLst>
            <c:ext xmlns:c16="http://schemas.microsoft.com/office/drawing/2014/chart" uri="{C3380CC4-5D6E-409C-BE32-E72D297353CC}">
              <c16:uniqueId val="{00000001-DB69-5549-87C4-170557660110}"/>
            </c:ext>
          </c:extLst>
        </c:ser>
        <c:dLbls>
          <c:showLegendKey val="0"/>
          <c:showVal val="0"/>
          <c:showCatName val="0"/>
          <c:showSerName val="0"/>
          <c:showPercent val="0"/>
          <c:showBubbleSize val="0"/>
        </c:dLbls>
        <c:marker val="1"/>
        <c:smooth val="0"/>
        <c:axId val="1870115535"/>
        <c:axId val="1871261663"/>
      </c:lineChart>
      <c:catAx>
        <c:axId val="2098653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860355071"/>
        <c:crosses val="autoZero"/>
        <c:auto val="1"/>
        <c:lblAlgn val="ctr"/>
        <c:lblOffset val="100"/>
        <c:noMultiLvlLbl val="0"/>
      </c:catAx>
      <c:valAx>
        <c:axId val="1860355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098653407"/>
        <c:crosses val="autoZero"/>
        <c:crossBetween val="between"/>
      </c:valAx>
      <c:valAx>
        <c:axId val="187126166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870115535"/>
        <c:crosses val="max"/>
        <c:crossBetween val="between"/>
      </c:valAx>
      <c:catAx>
        <c:axId val="1870115535"/>
        <c:scaling>
          <c:orientation val="minMax"/>
        </c:scaling>
        <c:delete val="1"/>
        <c:axPos val="b"/>
        <c:numFmt formatCode="General" sourceLinked="1"/>
        <c:majorTickMark val="out"/>
        <c:minorTickMark val="none"/>
        <c:tickLblPos val="nextTo"/>
        <c:crossAx val="187126166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3581A5-E4C6-4927-B3C0-8FAA582B9D53}" type="datetimeFigureOut">
              <a:rPr lang="de-DE" smtClean="0"/>
              <a:t>21.11.21</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AB3B58-435A-4CAB-BEDA-B203A898BBFC}" type="slidenum">
              <a:rPr lang="de-DE" smtClean="0"/>
              <a:t>‹Nr.›</a:t>
            </a:fld>
            <a:endParaRPr lang="de-DE"/>
          </a:p>
        </p:txBody>
      </p:sp>
    </p:spTree>
    <p:extLst>
      <p:ext uri="{BB962C8B-B14F-4D97-AF65-F5344CB8AC3E}">
        <p14:creationId xmlns:p14="http://schemas.microsoft.com/office/powerpoint/2010/main" val="77445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ACC0F7-209C-4EE4-A1D5-BFF0CBCA9BC3}" type="datetimeFigureOut">
              <a:rPr lang="de-DE" smtClean="0"/>
              <a:t>21.11.21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B7A2B-9D63-4AB1-9A7A-EE5F31796489}" type="slidenum">
              <a:rPr lang="de-DE" smtClean="0"/>
              <a:t>‹Nr.›</a:t>
            </a:fld>
            <a:endParaRPr lang="de-DE"/>
          </a:p>
        </p:txBody>
      </p:sp>
    </p:spTree>
    <p:extLst>
      <p:ext uri="{BB962C8B-B14F-4D97-AF65-F5344CB8AC3E}">
        <p14:creationId xmlns:p14="http://schemas.microsoft.com/office/powerpoint/2010/main" val="4232265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a:t>Was habe ich gemacht:</a:t>
            </a:r>
            <a:br>
              <a:rPr lang="de-DE" dirty="0"/>
            </a:br>
            <a:endParaRPr lang="de-DE" dirty="0"/>
          </a:p>
          <a:p>
            <a:pPr marL="0" indent="0">
              <a:buNone/>
            </a:pPr>
            <a:r>
              <a:rPr lang="de-DE" dirty="0"/>
              <a:t>Meine Aufgabe: Aus einem Pool von Kundenfeedbacks in Form von Google </a:t>
            </a:r>
            <a:r>
              <a:rPr lang="de-DE" dirty="0" err="1"/>
              <a:t>reviews</a:t>
            </a:r>
            <a:r>
              <a:rPr lang="de-DE" dirty="0"/>
              <a:t> die wichtigsten Themen extrahieren. </a:t>
            </a:r>
          </a:p>
          <a:p>
            <a:pPr marL="0" indent="0">
              <a:buNone/>
            </a:pPr>
            <a:r>
              <a:rPr lang="de-DE" dirty="0"/>
              <a:t>Ich habe also als Input die Google </a:t>
            </a:r>
            <a:r>
              <a:rPr lang="de-DE" dirty="0" err="1"/>
              <a:t>reviews</a:t>
            </a:r>
            <a:r>
              <a:rPr lang="de-DE" dirty="0"/>
              <a:t>, die sollen dann analysiert werden und ich bekommen als </a:t>
            </a:r>
            <a:r>
              <a:rPr lang="de-DE" dirty="0" err="1"/>
              <a:t>output</a:t>
            </a:r>
            <a:r>
              <a:rPr lang="de-DE" dirty="0"/>
              <a:t> die wichtigsten Themen, um die es in den </a:t>
            </a:r>
            <a:r>
              <a:rPr lang="de-DE" dirty="0" err="1"/>
              <a:t>google</a:t>
            </a:r>
            <a:r>
              <a:rPr lang="de-DE" dirty="0"/>
              <a:t> </a:t>
            </a:r>
            <a:r>
              <a:rPr lang="de-DE" dirty="0" err="1"/>
              <a:t>reviews</a:t>
            </a:r>
            <a:r>
              <a:rPr lang="de-DE" dirty="0"/>
              <a:t> geht.</a:t>
            </a:r>
          </a:p>
          <a:p>
            <a:pPr marL="0" indent="0">
              <a:buNone/>
            </a:pPr>
            <a:r>
              <a:rPr lang="de-DE" dirty="0"/>
              <a:t>Ich will ein automatisiertes Modell entwickeln, welches es schafft automatisch die wichtigsten Themen aus einem Textinput zu extrahieren</a:t>
            </a:r>
          </a:p>
          <a:p>
            <a:pPr marL="0" indent="0">
              <a:buNone/>
            </a:pPr>
            <a:r>
              <a:rPr lang="de-DE" dirty="0"/>
              <a:t>Dafür gibt es verschiedene Möglichkeiten, welche im in den nächsten </a:t>
            </a:r>
            <a:r>
              <a:rPr lang="de-DE" dirty="0" err="1"/>
              <a:t>slides</a:t>
            </a:r>
            <a:r>
              <a:rPr lang="de-DE" dirty="0"/>
              <a:t> erklären will.   </a:t>
            </a:r>
          </a:p>
          <a:p>
            <a:endParaRPr lang="de-DE" dirty="0"/>
          </a:p>
        </p:txBody>
      </p:sp>
      <p:sp>
        <p:nvSpPr>
          <p:cNvPr id="4" name="Foliennummernplatzhalter 3"/>
          <p:cNvSpPr>
            <a:spLocks noGrp="1"/>
          </p:cNvSpPr>
          <p:nvPr>
            <p:ph type="sldNum" sz="quarter" idx="10"/>
          </p:nvPr>
        </p:nvSpPr>
        <p:spPr/>
        <p:txBody>
          <a:bodyPr/>
          <a:lstStyle/>
          <a:p>
            <a:fld id="{845B7A2B-9D63-4AB1-9A7A-EE5F31796489}" type="slidenum">
              <a:rPr lang="de-DE" smtClean="0"/>
              <a:t>1</a:t>
            </a:fld>
            <a:endParaRPr lang="de-DE"/>
          </a:p>
        </p:txBody>
      </p:sp>
    </p:spTree>
    <p:extLst>
      <p:ext uri="{BB962C8B-B14F-4D97-AF65-F5344CB8AC3E}">
        <p14:creationId xmlns:p14="http://schemas.microsoft.com/office/powerpoint/2010/main" val="4095258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Um ein automatisiertes Themenmodell zu entwickeln, gibt es verschiedene Algorithmen.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Zwei mögliche Algorithmen sind das Latent Dirichlet Allocation Verfahren und ein Clustering Verfahren mit K-</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Means</a:t>
            </a:r>
            <a:r>
              <a:rPr lang="de-DE" sz="1200" dirty="0">
                <a:effectLst/>
                <a:latin typeface="Calibri" panose="020F0502020204030204" pitchFamily="34" charset="0"/>
                <a:ea typeface="Calibri" panose="020F0502020204030204" pitchFamily="34" charset="0"/>
                <a:cs typeface="Times New Roman" panose="02020603050405020304" pitchFamily="18" charset="0"/>
              </a:rPr>
              <a:t>. (wurden bereits erklärt)</a:t>
            </a:r>
            <a:br>
              <a:rPr lang="de-DE" sz="1200" dirty="0">
                <a:effectLst/>
                <a:latin typeface="Calibri" panose="020F0502020204030204" pitchFamily="34" charset="0"/>
                <a:ea typeface="Calibri" panose="020F0502020204030204" pitchFamily="34" charset="0"/>
                <a:cs typeface="Times New Roman" panose="02020603050405020304" pitchFamily="18" charset="0"/>
              </a:rPr>
            </a:br>
            <a:br>
              <a:rPr lang="de-DE" sz="1200" dirty="0">
                <a:effectLst/>
                <a:latin typeface="Calibri" panose="020F0502020204030204" pitchFamily="34" charset="0"/>
                <a:ea typeface="Calibri" panose="020F0502020204030204" pitchFamily="34" charset="0"/>
                <a:cs typeface="Times New Roman" panose="02020603050405020304" pitchFamily="18" charset="0"/>
              </a:rPr>
            </a:br>
            <a:r>
              <a:rPr lang="de-DE" sz="1200" dirty="0">
                <a:effectLst/>
                <a:latin typeface="Calibri" panose="020F0502020204030204" pitchFamily="34" charset="0"/>
                <a:ea typeface="Calibri" panose="020F0502020204030204" pitchFamily="34" charset="0"/>
                <a:cs typeface="Times New Roman" panose="02020603050405020304" pitchFamily="18" charset="0"/>
              </a:rPr>
              <a:t>Hier jetzt nur Ergebnisse zeigen.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a:lstStyle/>
          <a:p>
            <a:fld id="{845B7A2B-9D63-4AB1-9A7A-EE5F31796489}" type="slidenum">
              <a:rPr lang="de-DE" smtClean="0"/>
              <a:t>10</a:t>
            </a:fld>
            <a:endParaRPr lang="de-DE"/>
          </a:p>
        </p:txBody>
      </p:sp>
    </p:spTree>
    <p:extLst>
      <p:ext uri="{BB962C8B-B14F-4D97-AF65-F5344CB8AC3E}">
        <p14:creationId xmlns:p14="http://schemas.microsoft.com/office/powerpoint/2010/main" val="424791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Obere Grafik: Kundenfeedbacks aufgeteilt in 6 verschiedene Kategorien: Abholung, Händlerpersonal, Verkaufsprozess, Problemlösung, Preisverhandlung &amp; Kundenzufriedenheit</a:t>
            </a:r>
          </a:p>
          <a:p>
            <a:pPr marL="171450" indent="-171450">
              <a:buFont typeface="Arial" panose="020B0604020202020204" pitchFamily="34" charset="0"/>
              <a:buChar char="•"/>
            </a:pPr>
            <a:r>
              <a:rPr lang="de-DE" dirty="0"/>
              <a:t>Feedback in den Kategorien Autoabholung &amp; Preisverhandlung am schlechtesten, sonst durchschnittlich sehr gut</a:t>
            </a:r>
          </a:p>
          <a:p>
            <a:pPr marL="171450" indent="-171450">
              <a:buFont typeface="Arial" panose="020B0604020202020204" pitchFamily="34" charset="0"/>
              <a:buChar char="•"/>
            </a:pPr>
            <a:r>
              <a:rPr lang="de-DE" dirty="0"/>
              <a:t>Auch hier ein dominantes Thema: Autoabholung mit knapp 10.000 Feedbacks -&gt; 27% der Feedbacks gehören diesem Thema an</a:t>
            </a:r>
          </a:p>
          <a:p>
            <a:pPr marL="171450" indent="-171450">
              <a:buFont typeface="Arial" panose="020B0604020202020204" pitchFamily="34" charset="0"/>
              <a:buChar char="•"/>
            </a:pPr>
            <a:r>
              <a:rPr lang="de-DE" dirty="0"/>
              <a:t>Alle anderen Themen mit durchschnittlich guten 5.000 Dokumenten -&gt; ca. 15% aller Feedbacks -&gt; sehr gleich verteilt</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Untere Grafik:</a:t>
            </a:r>
          </a:p>
          <a:p>
            <a:pPr marL="171450" indent="-171450">
              <a:buFont typeface="Arial" panose="020B0604020202020204" pitchFamily="34" charset="0"/>
              <a:buChar char="•"/>
            </a:pPr>
            <a:r>
              <a:rPr lang="de-DE" dirty="0"/>
              <a:t>Schlüsselwörter für die Kategorien: Abholung wird durch Wörter wie </a:t>
            </a:r>
            <a:r>
              <a:rPr lang="de-DE" dirty="0" err="1"/>
              <a:t>car</a:t>
            </a:r>
            <a:r>
              <a:rPr lang="de-DE" dirty="0"/>
              <a:t>, </a:t>
            </a:r>
            <a:r>
              <a:rPr lang="de-DE" dirty="0" err="1"/>
              <a:t>call</a:t>
            </a:r>
            <a:r>
              <a:rPr lang="de-DE" dirty="0"/>
              <a:t>, pick, </a:t>
            </a:r>
            <a:r>
              <a:rPr lang="de-DE" dirty="0" err="1"/>
              <a:t>day</a:t>
            </a:r>
            <a:r>
              <a:rPr lang="de-DE" dirty="0"/>
              <a:t>,… gut beschrieben</a:t>
            </a:r>
          </a:p>
          <a:p>
            <a:pPr marL="171450" indent="-171450">
              <a:buFont typeface="Arial" panose="020B0604020202020204" pitchFamily="34" charset="0"/>
              <a:buChar char="•"/>
            </a:pPr>
            <a:r>
              <a:rPr lang="de-DE" dirty="0"/>
              <a:t>Wortzuordnung der Themen sehr gut und passend</a:t>
            </a:r>
            <a:endParaRPr lang="de-DE" sz="1200" dirty="0">
              <a:solidFill>
                <a:schemeClr val="bg1"/>
              </a:solidFill>
            </a:endParaRP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11</a:t>
            </a:fld>
            <a:endParaRPr lang="de-DE"/>
          </a:p>
        </p:txBody>
      </p:sp>
    </p:spTree>
    <p:extLst>
      <p:ext uri="{BB962C8B-B14F-4D97-AF65-F5344CB8AC3E}">
        <p14:creationId xmlns:p14="http://schemas.microsoft.com/office/powerpoint/2010/main" val="201403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12</a:t>
            </a:fld>
            <a:endParaRPr lang="de-DE"/>
          </a:p>
        </p:txBody>
      </p:sp>
    </p:spTree>
    <p:extLst>
      <p:ext uri="{BB962C8B-B14F-4D97-AF65-F5344CB8AC3E}">
        <p14:creationId xmlns:p14="http://schemas.microsoft.com/office/powerpoint/2010/main" val="1156760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Ob ein automatisch generiertes Themenmodell gut oder schlecht ist, kann anhand von verschiedenen Metriken bewertet werden. (rein mathematisch mit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coherence</a:t>
            </a:r>
            <a:r>
              <a:rPr lang="de-DE" sz="12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mathemtisch</a:t>
            </a:r>
            <a:r>
              <a:rPr lang="de-DE" sz="1200" dirty="0">
                <a:effectLst/>
                <a:latin typeface="Calibri" panose="020F0502020204030204" pitchFamily="34" charset="0"/>
                <a:ea typeface="Calibri" panose="020F0502020204030204" pitchFamily="34" charset="0"/>
                <a:cs typeface="Times New Roman" panose="02020603050405020304" pitchFamily="18" charset="0"/>
              </a:rPr>
              <a:t> und visuell mit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pyldavis</a:t>
            </a:r>
            <a:r>
              <a:rPr lang="de-DE" sz="1200" dirty="0">
                <a:effectLst/>
                <a:latin typeface="Calibri" panose="020F0502020204030204" pitchFamily="34" charset="0"/>
                <a:ea typeface="Calibri" panose="020F0502020204030204" pitchFamily="34" charset="0"/>
                <a:cs typeface="Times New Roman" panose="02020603050405020304" pitchFamily="18" charset="0"/>
              </a:rPr>
              <a:t> oder über die Themen mit den zugehörigen Wörtern =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eye</a:t>
            </a:r>
            <a:r>
              <a:rPr lang="de-DE" sz="12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balling</a:t>
            </a:r>
            <a:r>
              <a:rPr lang="de-DE" sz="1200" dirty="0">
                <a:effectLst/>
                <a:latin typeface="Calibri" panose="020F0502020204030204" pitchFamily="34" charset="0"/>
                <a:ea typeface="Calibri" panose="020F0502020204030204" pitchFamily="34" charset="0"/>
                <a:cs typeface="Times New Roman" panose="02020603050405020304" pitchFamily="18" charset="0"/>
              </a:rPr>
              <a:t> Methode)</a:t>
            </a:r>
          </a:p>
        </p:txBody>
      </p:sp>
      <p:sp>
        <p:nvSpPr>
          <p:cNvPr id="4" name="Foliennummernplatzhalter 3"/>
          <p:cNvSpPr>
            <a:spLocks noGrp="1"/>
          </p:cNvSpPr>
          <p:nvPr>
            <p:ph type="sldNum" sz="quarter" idx="5"/>
          </p:nvPr>
        </p:nvSpPr>
        <p:spPr/>
        <p:txBody>
          <a:bodyPr/>
          <a:lstStyle/>
          <a:p>
            <a:fld id="{845B7A2B-9D63-4AB1-9A7A-EE5F31796489}" type="slidenum">
              <a:rPr lang="de-DE" smtClean="0"/>
              <a:t>13</a:t>
            </a:fld>
            <a:endParaRPr lang="de-DE"/>
          </a:p>
        </p:txBody>
      </p:sp>
    </p:spTree>
    <p:extLst>
      <p:ext uri="{BB962C8B-B14F-4D97-AF65-F5344CB8AC3E}">
        <p14:creationId xmlns:p14="http://schemas.microsoft.com/office/powerpoint/2010/main" val="2243021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mathematische Herangehensweise an die Evaluation von einem </a:t>
            </a:r>
            <a:r>
              <a:rPr lang="de-DE" dirty="0" err="1"/>
              <a:t>topic</a:t>
            </a:r>
            <a:r>
              <a:rPr lang="de-DE" dirty="0"/>
              <a:t> </a:t>
            </a:r>
            <a:r>
              <a:rPr lang="de-DE" dirty="0" err="1"/>
              <a:t>model</a:t>
            </a:r>
            <a:r>
              <a:rPr lang="de-DE" dirty="0"/>
              <a:t> ist mithilfe der Kennzahl Kohärenz. </a:t>
            </a:r>
            <a:br>
              <a:rPr lang="de-DE" dirty="0"/>
            </a:br>
            <a:r>
              <a:rPr lang="de-DE" dirty="0"/>
              <a:t>Dabei wird die Menge an N Top </a:t>
            </a:r>
            <a:r>
              <a:rPr lang="de-DE" dirty="0" err="1"/>
              <a:t>words</a:t>
            </a:r>
            <a:r>
              <a:rPr lang="de-DE" dirty="0"/>
              <a:t> von einem Thema genommen und darauf ein Bestätigungsmaß auf alle Wortpaare aufsummiert. </a:t>
            </a:r>
          </a:p>
          <a:p>
            <a:endParaRPr lang="de-DE" dirty="0"/>
          </a:p>
          <a:p>
            <a:r>
              <a:rPr lang="de-DE" dirty="0"/>
              <a:t>Um die Kohärenz zu berechnen, sind die folgenden Schritte notwendig:</a:t>
            </a:r>
          </a:p>
          <a:p>
            <a:r>
              <a:rPr lang="de-DE" dirty="0"/>
              <a:t>Zuerst erfolgt die Segmentierung: Hier werden die Top Words der Themen hergenommen und daraus Paare gebildet. (verschiedene Möglichkeiten)</a:t>
            </a:r>
          </a:p>
          <a:p>
            <a:r>
              <a:rPr lang="de-DE" dirty="0"/>
              <a:t>Danach wird das Bestätigungsmaß berechnet.</a:t>
            </a:r>
          </a:p>
          <a:p>
            <a:r>
              <a:rPr lang="de-DE" dirty="0"/>
              <a:t>Hier gibt es verschiedene Möglichkeiten: entweder über Wahrscheinlichkeiten oder über Vektorähnlichkeiten -&gt; hier Wahrscheinlichkeiten.</a:t>
            </a:r>
          </a:p>
          <a:p>
            <a:r>
              <a:rPr lang="de-DE" dirty="0"/>
              <a:t>Kohärenz basiert auf </a:t>
            </a:r>
            <a:r>
              <a:rPr lang="de-DE" dirty="0" err="1"/>
              <a:t>pointwise</a:t>
            </a:r>
            <a:r>
              <a:rPr lang="de-DE" dirty="0"/>
              <a:t> mutual </a:t>
            </a:r>
            <a:r>
              <a:rPr lang="de-DE" dirty="0" err="1"/>
              <a:t>information</a:t>
            </a:r>
            <a:r>
              <a:rPr lang="de-DE" dirty="0"/>
              <a:t>: Wahrscheinlichkeiten werden berechnet, dass es genau in diesem Dokument vorkommt und dass es allgemein vorkommt </a:t>
            </a:r>
            <a:r>
              <a:rPr lang="de-DE" dirty="0">
                <a:sym typeface="Wingdings" pitchFamily="2" charset="2"/>
              </a:rPr>
              <a:t> </a:t>
            </a:r>
            <a:r>
              <a:rPr lang="de-DE" dirty="0"/>
              <a:t>Wahrscheinlichkeiten werden auf </a:t>
            </a:r>
            <a:r>
              <a:rPr lang="de-DE" dirty="0" err="1"/>
              <a:t>Grundlge</a:t>
            </a:r>
            <a:r>
              <a:rPr lang="de-DE" dirty="0"/>
              <a:t> der Anzahl an </a:t>
            </a:r>
            <a:r>
              <a:rPr lang="de-DE" dirty="0" err="1"/>
              <a:t>Wortokkurenzen</a:t>
            </a:r>
            <a:r>
              <a:rPr lang="de-DE" dirty="0"/>
              <a:t> geschätzt. </a:t>
            </a:r>
          </a:p>
          <a:p>
            <a:endParaRPr lang="de-DE" dirty="0"/>
          </a:p>
          <a:p>
            <a:r>
              <a:rPr lang="de-DE" dirty="0"/>
              <a:t>Beispiel auf der rechten Seite. </a:t>
            </a:r>
          </a:p>
          <a:p>
            <a:endParaRPr lang="de-DE" dirty="0"/>
          </a:p>
          <a:p>
            <a:r>
              <a:rPr lang="de-DE" dirty="0"/>
              <a:t>Problem: viele verschiedene Wege der Berechnung mit jeweils verschiedenen Skalen -&gt; daher schwer zu vergleichen -&gt; daher auch andere Evaluationsmaßnahmen verwenden </a:t>
            </a:r>
          </a:p>
          <a:p>
            <a:r>
              <a:rPr lang="de-DE" dirty="0"/>
              <a:t>-&gt; daher nicht gut nur mathematische Kennzahlen anzuschauen sondern auch in der Kombi mit der </a:t>
            </a:r>
            <a:r>
              <a:rPr lang="de-DE" dirty="0" err="1"/>
              <a:t>eye</a:t>
            </a:r>
            <a:r>
              <a:rPr lang="de-DE" dirty="0"/>
              <a:t> </a:t>
            </a:r>
            <a:r>
              <a:rPr lang="de-DE" dirty="0" err="1"/>
              <a:t>balling</a:t>
            </a:r>
            <a:r>
              <a:rPr lang="de-DE" dirty="0"/>
              <a:t> Methode (Matty Lyra)</a:t>
            </a:r>
          </a:p>
        </p:txBody>
      </p:sp>
      <p:sp>
        <p:nvSpPr>
          <p:cNvPr id="4" name="Foliennummernplatzhalter 3"/>
          <p:cNvSpPr>
            <a:spLocks noGrp="1"/>
          </p:cNvSpPr>
          <p:nvPr>
            <p:ph type="sldNum" sz="quarter" idx="5"/>
          </p:nvPr>
        </p:nvSpPr>
        <p:spPr/>
        <p:txBody>
          <a:bodyPr/>
          <a:lstStyle/>
          <a:p>
            <a:fld id="{845B7A2B-9D63-4AB1-9A7A-EE5F31796489}" type="slidenum">
              <a:rPr lang="de-DE" smtClean="0"/>
              <a:t>14</a:t>
            </a:fld>
            <a:endParaRPr lang="de-DE"/>
          </a:p>
        </p:txBody>
      </p:sp>
    </p:spTree>
    <p:extLst>
      <p:ext uri="{BB962C8B-B14F-4D97-AF65-F5344CB8AC3E}">
        <p14:creationId xmlns:p14="http://schemas.microsoft.com/office/powerpoint/2010/main" val="2789831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15</a:t>
            </a:fld>
            <a:endParaRPr lang="de-DE"/>
          </a:p>
        </p:txBody>
      </p:sp>
    </p:spTree>
    <p:extLst>
      <p:ext uri="{BB962C8B-B14F-4D97-AF65-F5344CB8AC3E}">
        <p14:creationId xmlns:p14="http://schemas.microsoft.com/office/powerpoint/2010/main" val="276783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16</a:t>
            </a:fld>
            <a:endParaRPr lang="de-DE"/>
          </a:p>
        </p:txBody>
      </p:sp>
    </p:spTree>
    <p:extLst>
      <p:ext uri="{BB962C8B-B14F-4D97-AF65-F5344CB8AC3E}">
        <p14:creationId xmlns:p14="http://schemas.microsoft.com/office/powerpoint/2010/main" val="125519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dirty="0">
                <a:solidFill>
                  <a:srgbClr val="7C98AA"/>
                </a:solidFill>
              </a:rPr>
              <a:t>Weitere Möglichkeit der Evaluation: Mathematisch &amp; Grafisch in einem 2-dimensionalen Raum.</a:t>
            </a:r>
          </a:p>
          <a:p>
            <a:r>
              <a:rPr lang="de-DE" sz="1200" b="0" dirty="0" err="1">
                <a:solidFill>
                  <a:srgbClr val="7C98AA"/>
                </a:solidFill>
              </a:rPr>
              <a:t>Pyldavis</a:t>
            </a:r>
            <a:r>
              <a:rPr lang="de-DE" sz="1200" b="0" dirty="0">
                <a:solidFill>
                  <a:srgbClr val="7C98AA"/>
                </a:solidFill>
              </a:rPr>
              <a:t> ermöglicht es, globale Beziehungen zwischen den Themen zu erkennen. Dabei werden die Dokumente mit einer </a:t>
            </a:r>
            <a:r>
              <a:rPr lang="de-DE" sz="1200" b="0" dirty="0" err="1">
                <a:solidFill>
                  <a:srgbClr val="7C98AA"/>
                </a:solidFill>
              </a:rPr>
              <a:t>Hautpkomponentenanalyse</a:t>
            </a:r>
            <a:r>
              <a:rPr lang="de-DE" sz="1200" b="0" dirty="0">
                <a:solidFill>
                  <a:srgbClr val="7C98AA"/>
                </a:solidFill>
              </a:rPr>
              <a:t> in einen 2-dimensionalen Raum überführt.</a:t>
            </a:r>
          </a:p>
          <a:p>
            <a:endParaRPr lang="de-DE" sz="1200" b="0" dirty="0">
              <a:solidFill>
                <a:srgbClr val="7C98AA"/>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a:solidFill>
                  <a:schemeClr val="tx1"/>
                </a:solidFill>
              </a:rPr>
              <a:t>Die </a:t>
            </a:r>
            <a:r>
              <a:rPr lang="de-DE" sz="1200" dirty="0">
                <a:solidFill>
                  <a:srgbClr val="7C98AA"/>
                </a:solidFill>
              </a:rPr>
              <a:t>Mittelpunkte </a:t>
            </a:r>
            <a:r>
              <a:rPr lang="de-DE" sz="1200" dirty="0">
                <a:solidFill>
                  <a:schemeClr val="tx1"/>
                </a:solidFill>
              </a:rPr>
              <a:t>der Kreise repräsentieren die Position des Themas und werden mithilfe einer Jenson-Shannon Divergenz berechnet.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a:solidFill>
                  <a:schemeClr val="tx1"/>
                </a:solidFill>
              </a:rPr>
              <a:t>Die </a:t>
            </a:r>
            <a:r>
              <a:rPr lang="de-DE" sz="1200" dirty="0">
                <a:solidFill>
                  <a:srgbClr val="7C98AA"/>
                </a:solidFill>
              </a:rPr>
              <a:t>Positionierung</a:t>
            </a:r>
            <a:r>
              <a:rPr lang="de-DE" sz="1200" dirty="0">
                <a:solidFill>
                  <a:schemeClr val="tx1"/>
                </a:solidFill>
              </a:rPr>
              <a:t> der Themen weist auf semantische Ähnlichkeit hin und erfolgt über Inter-Topic-Distanzen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a:solidFill>
                  <a:schemeClr val="tx1"/>
                </a:solidFill>
              </a:rPr>
              <a:t>Die </a:t>
            </a:r>
            <a:r>
              <a:rPr lang="de-DE" sz="1200" dirty="0">
                <a:solidFill>
                  <a:srgbClr val="7C98AA"/>
                </a:solidFill>
              </a:rPr>
              <a:t>Abstände</a:t>
            </a:r>
            <a:r>
              <a:rPr lang="de-DE" sz="1200" dirty="0">
                <a:solidFill>
                  <a:schemeClr val="tx1"/>
                </a:solidFill>
              </a:rPr>
              <a:t> zwischen den Themen werden über multidimensionale Skalierung betrachtet.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a:solidFill>
                  <a:schemeClr val="tx1"/>
                </a:solidFill>
              </a:rPr>
              <a:t>Die </a:t>
            </a:r>
            <a:r>
              <a:rPr lang="de-DE" sz="1200" dirty="0">
                <a:solidFill>
                  <a:srgbClr val="7C98AA"/>
                </a:solidFill>
              </a:rPr>
              <a:t>Größe</a:t>
            </a:r>
            <a:r>
              <a:rPr lang="de-DE" sz="1200" dirty="0">
                <a:solidFill>
                  <a:schemeClr val="tx1"/>
                </a:solidFill>
              </a:rPr>
              <a:t> der Themen lässt auf die Wichtigkeit der einzelnen Themen schließen.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a:solidFill>
                  <a:schemeClr val="tx1"/>
                </a:solidFill>
              </a:rPr>
              <a:t>Hier Übergang zu HTML und </a:t>
            </a:r>
            <a:r>
              <a:rPr lang="de-DE" sz="1200" dirty="0" err="1">
                <a:solidFill>
                  <a:schemeClr val="tx1"/>
                </a:solidFill>
              </a:rPr>
              <a:t>embedded</a:t>
            </a:r>
            <a:r>
              <a:rPr lang="de-DE" sz="1200" dirty="0">
                <a:solidFill>
                  <a:schemeClr val="tx1"/>
                </a:solidFill>
              </a:rPr>
              <a:t> </a:t>
            </a:r>
            <a:r>
              <a:rPr lang="de-DE" sz="1200" dirty="0" err="1">
                <a:solidFill>
                  <a:schemeClr val="tx1"/>
                </a:solidFill>
              </a:rPr>
              <a:t>projector</a:t>
            </a:r>
            <a:endParaRPr lang="de-DE"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200" dirty="0">
              <a:solidFill>
                <a:schemeClr val="tx1"/>
              </a:solidFill>
            </a:endParaRP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17</a:t>
            </a:fld>
            <a:endParaRPr lang="de-DE"/>
          </a:p>
        </p:txBody>
      </p:sp>
    </p:spTree>
    <p:extLst>
      <p:ext uri="{BB962C8B-B14F-4D97-AF65-F5344CB8AC3E}">
        <p14:creationId xmlns:p14="http://schemas.microsoft.com/office/powerpoint/2010/main" val="3890276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de-DE" sz="1800" dirty="0">
                <a:effectLst/>
                <a:latin typeface="Calibri" panose="020F0502020204030204" pitchFamily="34" charset="0"/>
                <a:cs typeface="Times New Roman" panose="02020603050405020304" pitchFamily="18" charset="0"/>
              </a:rPr>
              <a:t>Der Übergang von einem statischen zu einem dynamischen Themenmodel ist in Zeiten der Digitalisierung unabdingbar. (Vorteile aufführen)</a:t>
            </a:r>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18</a:t>
            </a:fld>
            <a:endParaRPr lang="de-DE"/>
          </a:p>
        </p:txBody>
      </p:sp>
    </p:spTree>
    <p:extLst>
      <p:ext uri="{BB962C8B-B14F-4D97-AF65-F5344CB8AC3E}">
        <p14:creationId xmlns:p14="http://schemas.microsoft.com/office/powerpoint/2010/main" val="1747836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arenR"/>
            </a:pPr>
            <a:r>
              <a:rPr lang="de-DE" dirty="0"/>
              <a:t>Trenderkennung</a:t>
            </a:r>
          </a:p>
          <a:p>
            <a:pPr marL="171450" indent="-171450">
              <a:buFont typeface="Arial" panose="020B0604020202020204" pitchFamily="34" charset="0"/>
              <a:buChar char="•"/>
            </a:pPr>
            <a:r>
              <a:rPr lang="de-DE" dirty="0"/>
              <a:t>Ein dynamisches Model analysiert den Korpus an Textdokumenten und gibt darauf basierend die Themen aus. Wenn beispielsweise Personen Feedback über neue Trends verfassen, können diese neue Themen mit einem dynamischen </a:t>
            </a:r>
            <a:r>
              <a:rPr lang="de-DE" dirty="0" err="1"/>
              <a:t>topic</a:t>
            </a:r>
            <a:r>
              <a:rPr lang="de-DE" dirty="0"/>
              <a:t> </a:t>
            </a:r>
            <a:r>
              <a:rPr lang="de-DE" dirty="0" err="1"/>
              <a:t>model</a:t>
            </a:r>
            <a:r>
              <a:rPr lang="de-DE" dirty="0"/>
              <a:t> aufgedeckt werden. Daher ist ein dynamisches </a:t>
            </a:r>
            <a:r>
              <a:rPr lang="de-DE" dirty="0" err="1"/>
              <a:t>topic</a:t>
            </a:r>
            <a:r>
              <a:rPr lang="de-DE" dirty="0"/>
              <a:t> </a:t>
            </a:r>
            <a:r>
              <a:rPr lang="de-DE" dirty="0" err="1"/>
              <a:t>model</a:t>
            </a:r>
            <a:r>
              <a:rPr lang="de-DE" dirty="0"/>
              <a:t> näher am echten Geschehen dran.</a:t>
            </a:r>
          </a:p>
          <a:p>
            <a:pPr marL="0" indent="0">
              <a:buFont typeface="Arial" panose="020B0604020202020204" pitchFamily="34" charset="0"/>
              <a:buNone/>
            </a:pPr>
            <a:r>
              <a:rPr lang="de-DE" dirty="0"/>
              <a:t>2) Zeitersparnis</a:t>
            </a:r>
          </a:p>
          <a:p>
            <a:pPr marL="171450" indent="-171450">
              <a:buFont typeface="Arial" panose="020B0604020202020204" pitchFamily="34" charset="0"/>
              <a:buChar char="•"/>
            </a:pPr>
            <a:r>
              <a:rPr lang="de-DE" dirty="0"/>
              <a:t>Durch die automatisierte Themenentwicklung können Ressourcen gespart werden, denn es ist nicht mehr notwendig im Vorhinein Kategorien mit passenden Schlüsselwörtern zu entwickeln. Allerdings muss nach Entwicklung der Themenmodels Zeit investiert werden, denn die verschiedenen Kategorien mit den Wörtern müssen manuell ausgewertet werden. </a:t>
            </a:r>
          </a:p>
          <a:p>
            <a:pPr marL="0" indent="0">
              <a:buFont typeface="Arial" panose="020B0604020202020204" pitchFamily="34" charset="0"/>
              <a:buNone/>
            </a:pPr>
            <a:r>
              <a:rPr lang="de-DE" dirty="0"/>
              <a:t>3) Automatisierbarkeit</a:t>
            </a:r>
          </a:p>
          <a:p>
            <a:pPr marL="171450" indent="-171450">
              <a:buFont typeface="Arial" panose="020B0604020202020204" pitchFamily="34" charset="0"/>
              <a:buChar char="•"/>
            </a:pPr>
            <a:r>
              <a:rPr lang="de-DE" dirty="0"/>
              <a:t>Ein Vorteil von dynamischem </a:t>
            </a:r>
            <a:r>
              <a:rPr lang="de-DE" dirty="0" err="1"/>
              <a:t>topic</a:t>
            </a:r>
            <a:r>
              <a:rPr lang="de-DE" dirty="0"/>
              <a:t> </a:t>
            </a:r>
            <a:r>
              <a:rPr lang="de-DE" dirty="0" err="1"/>
              <a:t>modeling</a:t>
            </a:r>
            <a:r>
              <a:rPr lang="de-DE" dirty="0"/>
              <a:t> mit einem Algorithmus wie LDA können auch große Textkorpora analysiert werden. LDA funktioniert besser je größer der Textkorpus ist. Bei dem manuellen Themenmodel wird es zunehmend schwieriger je größer der Textkorpus wird und bei einem dynamischen Model wird es einfacher und die Ergebnisse besser.</a:t>
            </a:r>
          </a:p>
          <a:p>
            <a:pPr marL="0" indent="0">
              <a:buFont typeface="Arial" panose="020B0604020202020204" pitchFamily="34" charset="0"/>
              <a:buNone/>
            </a:pPr>
            <a:r>
              <a:rPr lang="de-DE" dirty="0"/>
              <a:t>4) Vielfältigkeit</a:t>
            </a:r>
          </a:p>
          <a:p>
            <a:pPr marL="171450" indent="-171450">
              <a:buFont typeface="Arial" panose="020B0604020202020204" pitchFamily="34" charset="0"/>
              <a:buChar char="•"/>
            </a:pPr>
            <a:r>
              <a:rPr lang="de-DE" dirty="0"/>
              <a:t>Ein dynamisches Themenmodel kann auf verschiedene unstrukturierte Datensätze angewendet werden und ist daher sehr vielfältig. Ein manuelles Themenmodel hingegen kann nur auf den vorliegenden Datensatz angewendet werden, da die Kategorien speziell bei diesem Datensatz manuell erstellt wurden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
            </a:r>
            <a:r>
              <a:rPr lang="de-DE" dirty="0">
                <a:solidFill>
                  <a:schemeClr val="tx1"/>
                </a:solidFill>
              </a:rPr>
              <a:t>as fixe </a:t>
            </a:r>
            <a:r>
              <a:rPr lang="de-DE" dirty="0" err="1">
                <a:solidFill>
                  <a:schemeClr val="tx1"/>
                </a:solidFill>
              </a:rPr>
              <a:t>kategorienmodell</a:t>
            </a:r>
            <a:r>
              <a:rPr lang="de-DE" dirty="0">
                <a:solidFill>
                  <a:schemeClr val="tx1"/>
                </a:solidFill>
              </a:rPr>
              <a:t> </a:t>
            </a:r>
            <a:r>
              <a:rPr lang="de-DE" dirty="0" err="1">
                <a:solidFill>
                  <a:schemeClr val="tx1"/>
                </a:solidFill>
              </a:rPr>
              <a:t>incl</a:t>
            </a:r>
            <a:r>
              <a:rPr lang="de-DE" dirty="0">
                <a:solidFill>
                  <a:schemeClr val="tx1"/>
                </a:solidFill>
              </a:rPr>
              <a:t> regeln dient </a:t>
            </a:r>
            <a:r>
              <a:rPr lang="de-DE" dirty="0" err="1">
                <a:solidFill>
                  <a:schemeClr val="tx1"/>
                </a:solidFill>
              </a:rPr>
              <a:t>ehrer</a:t>
            </a:r>
            <a:r>
              <a:rPr lang="de-DE" dirty="0">
                <a:solidFill>
                  <a:schemeClr val="tx1"/>
                </a:solidFill>
              </a:rPr>
              <a:t> dazu interne </a:t>
            </a:r>
            <a:r>
              <a:rPr lang="de-DE" dirty="0" err="1">
                <a:solidFill>
                  <a:schemeClr val="tx1"/>
                </a:solidFill>
              </a:rPr>
              <a:t>organisationsstrukturen</a:t>
            </a:r>
            <a:r>
              <a:rPr lang="de-DE" dirty="0">
                <a:solidFill>
                  <a:schemeClr val="tx1"/>
                </a:solidFill>
              </a:rPr>
              <a:t> zu befriedigen aber wird nicht durch die </a:t>
            </a:r>
            <a:r>
              <a:rPr lang="de-DE" dirty="0" err="1">
                <a:solidFill>
                  <a:schemeClr val="tx1"/>
                </a:solidFill>
              </a:rPr>
              <a:t>sprache</a:t>
            </a:r>
            <a:r>
              <a:rPr lang="de-DE" dirty="0">
                <a:solidFill>
                  <a:schemeClr val="tx1"/>
                </a:solidFill>
              </a:rPr>
              <a:t> der </a:t>
            </a:r>
            <a:r>
              <a:rPr lang="de-DE" dirty="0" err="1">
                <a:solidFill>
                  <a:schemeClr val="tx1"/>
                </a:solidFill>
              </a:rPr>
              <a:t>kunden</a:t>
            </a:r>
            <a:r>
              <a:rPr lang="de-DE" dirty="0">
                <a:solidFill>
                  <a:schemeClr val="tx1"/>
                </a:solidFill>
              </a:rPr>
              <a:t> so stark diversifiziert</a:t>
            </a:r>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19</a:t>
            </a:fld>
            <a:endParaRPr lang="de-DE"/>
          </a:p>
        </p:txBody>
      </p:sp>
    </p:spTree>
    <p:extLst>
      <p:ext uri="{BB962C8B-B14F-4D97-AF65-F5344CB8AC3E}">
        <p14:creationId xmlns:p14="http://schemas.microsoft.com/office/powerpoint/2010/main" val="392038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1) Um uns einen Überblick über die Feedbacks und mögliche Kategorien zu verschaffen, haben wir auf eine Einteilung zurück gegriffen, welche es schon gab und einige von euch vielleicht auch schon kennen. Und zwar wurden hier die Feedbacks auf Basis von semantischen Regeln zuvor festgelegten Kategorien zugeordnet. Die Zuordnung nennt sich </a:t>
            </a:r>
            <a:r>
              <a:rPr lang="de-DE" dirty="0" err="1"/>
              <a:t>Coding</a:t>
            </a:r>
            <a:r>
              <a:rPr lang="de-DE" dirty="0"/>
              <a:t> 2.1, weil die Zuordnung der Feedbacks zu den Themen aus 2 Hierarchieebenen passiert.</a:t>
            </a:r>
            <a:endParaRPr lang="de-DE"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tx1"/>
                </a:solidFill>
              </a:rPr>
              <a:t>2) Das manuelle Themenmodel weist ein Problem auf, da es sehr aufwendig ist, da zu Beginn jede Kategorie mit den zugehörigen Wörtern manuell erstellt werden müssen und es keine eindeutige Zuordnung gibt. Daher soll diesem statischen Ansatz ein dynamischer Ansatz gegenübergestellt werden </a:t>
            </a:r>
            <a:r>
              <a:rPr lang="de-DE" sz="1200" dirty="0">
                <a:solidFill>
                  <a:schemeClr val="tx1"/>
                </a:solidFill>
                <a:sym typeface="Wingdings" pitchFamily="2" charset="2"/>
              </a:rPr>
              <a:t> was als </a:t>
            </a:r>
            <a:r>
              <a:rPr lang="de-DE" sz="1200" dirty="0" err="1">
                <a:solidFill>
                  <a:schemeClr val="tx1"/>
                </a:solidFill>
                <a:sym typeface="Wingdings" pitchFamily="2" charset="2"/>
              </a:rPr>
              <a:t>topic</a:t>
            </a:r>
            <a:r>
              <a:rPr lang="de-DE" sz="1200" dirty="0">
                <a:solidFill>
                  <a:schemeClr val="tx1"/>
                </a:solidFill>
                <a:sym typeface="Wingdings" pitchFamily="2" charset="2"/>
              </a:rPr>
              <a:t> </a:t>
            </a:r>
            <a:r>
              <a:rPr lang="de-DE" sz="1200" dirty="0" err="1">
                <a:solidFill>
                  <a:schemeClr val="tx1"/>
                </a:solidFill>
                <a:sym typeface="Wingdings" pitchFamily="2" charset="2"/>
              </a:rPr>
              <a:t>model</a:t>
            </a:r>
            <a:r>
              <a:rPr lang="de-DE" sz="1200" dirty="0">
                <a:solidFill>
                  <a:schemeClr val="tx1"/>
                </a:solidFill>
                <a:sym typeface="Wingdings" pitchFamily="2" charset="2"/>
              </a:rPr>
              <a:t> bezeichnet werden kann</a:t>
            </a:r>
            <a:endParaRPr lang="de-DE"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tx1"/>
                </a:solidFill>
              </a:rPr>
              <a:t> Ein solches dynamisches Themenmodell kann die Themen in einem Textobjekt automatisch identifizieren und daraus verborgene Muster ableiten.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3) Um ein automatisiertes Themenmodell zu entwickeln, gibt es verschiedene Algorithmen. </a:t>
            </a:r>
            <a:r>
              <a:rPr lang="de-DE" sz="1200" dirty="0">
                <a:solidFill>
                  <a:schemeClr val="tx1"/>
                </a:solidFill>
              </a:rPr>
              <a:t>Zu den am stärksten verbreiteten Algorithmen dafür zählen die Latent-</a:t>
            </a:r>
            <a:r>
              <a:rPr lang="de-DE" sz="1200" dirty="0" err="1">
                <a:solidFill>
                  <a:schemeClr val="tx1"/>
                </a:solidFill>
              </a:rPr>
              <a:t>Dirichlet</a:t>
            </a:r>
            <a:r>
              <a:rPr lang="de-DE" sz="1200" dirty="0">
                <a:solidFill>
                  <a:schemeClr val="tx1"/>
                </a:solidFill>
              </a:rPr>
              <a:t>-</a:t>
            </a:r>
            <a:r>
              <a:rPr lang="de-DE" sz="1200" dirty="0" err="1">
                <a:solidFill>
                  <a:schemeClr val="tx1"/>
                </a:solidFill>
              </a:rPr>
              <a:t>Allocation</a:t>
            </a:r>
            <a:r>
              <a:rPr lang="de-DE" sz="1200" dirty="0">
                <a:solidFill>
                  <a:schemeClr val="tx1"/>
                </a:solidFill>
              </a:rPr>
              <a:t> sowie Clusterverfahren wie beispielsweise das K-</a:t>
            </a:r>
            <a:r>
              <a:rPr lang="de-DE" sz="1200" dirty="0" err="1">
                <a:solidFill>
                  <a:schemeClr val="tx1"/>
                </a:solidFill>
              </a:rPr>
              <a:t>Means</a:t>
            </a:r>
            <a:r>
              <a:rPr lang="de-DE" sz="1200" dirty="0">
                <a:solidFill>
                  <a:schemeClr val="tx1"/>
                </a:solidFill>
              </a:rPr>
              <a:t> Clustering.</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4) Ob ein automatisch generiertes Themenmodell gut oder schlecht ist, kann anhand von verschiedenen Metriken bewertet werden. (rein mathematisch mit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coherence</a:t>
            </a:r>
            <a:r>
              <a:rPr lang="de-DE" sz="12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mathemtisch</a:t>
            </a:r>
            <a:r>
              <a:rPr lang="de-DE" sz="1200" dirty="0">
                <a:effectLst/>
                <a:latin typeface="Calibri" panose="020F0502020204030204" pitchFamily="34" charset="0"/>
                <a:ea typeface="Calibri" panose="020F0502020204030204" pitchFamily="34" charset="0"/>
                <a:cs typeface="Times New Roman" panose="02020603050405020304" pitchFamily="18" charset="0"/>
              </a:rPr>
              <a:t> und visuell mit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pyldavis</a:t>
            </a:r>
            <a:r>
              <a:rPr lang="de-DE" sz="1200" dirty="0">
                <a:effectLst/>
                <a:latin typeface="Calibri" panose="020F0502020204030204" pitchFamily="34" charset="0"/>
                <a:ea typeface="Calibri" panose="020F0502020204030204" pitchFamily="34" charset="0"/>
                <a:cs typeface="Times New Roman" panose="02020603050405020304" pitchFamily="18" charset="0"/>
              </a:rPr>
              <a:t> oder über die Themen mit den zugehörigen Wörtern)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5) Zusammenfassung: Warum ist ein dynamisches Model besser als ein statisches Model</a:t>
            </a:r>
            <a:endParaRPr lang="de-DE" dirty="0">
              <a:solidFill>
                <a:schemeClr val="tx1"/>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2</a:t>
            </a:fld>
            <a:endParaRPr lang="de-DE"/>
          </a:p>
        </p:txBody>
      </p:sp>
    </p:spTree>
    <p:extLst>
      <p:ext uri="{BB962C8B-B14F-4D97-AF65-F5344CB8AC3E}">
        <p14:creationId xmlns:p14="http://schemas.microsoft.com/office/powerpoint/2010/main" val="304797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Die Kundenfeedbacks bestehen aus einer Excel Datei mit 36.350 Zeilen -&gt; es gibt 36.350 Feedbacks</a:t>
            </a:r>
          </a:p>
          <a:p>
            <a:pPr marL="171450" indent="-171450">
              <a:buFont typeface="Arial" panose="020B0604020202020204" pitchFamily="34" charset="0"/>
              <a:buChar char="•"/>
            </a:pPr>
            <a:r>
              <a:rPr lang="de-DE" dirty="0"/>
              <a:t>Werden im 1.Schritt eine der 26 Kategorien zugeordnet: Attitude &amp; </a:t>
            </a:r>
            <a:r>
              <a:rPr lang="de-DE" dirty="0" err="1"/>
              <a:t>Behaviour</a:t>
            </a:r>
            <a:r>
              <a:rPr lang="de-DE" dirty="0"/>
              <a:t>, </a:t>
            </a:r>
            <a:r>
              <a:rPr lang="de-DE" dirty="0" err="1"/>
              <a:t>Negotiation</a:t>
            </a:r>
            <a:r>
              <a:rPr lang="de-DE" dirty="0"/>
              <a:t> &amp; </a:t>
            </a:r>
            <a:r>
              <a:rPr lang="de-DE" dirty="0" err="1"/>
              <a:t>Purchase</a:t>
            </a:r>
            <a:r>
              <a:rPr lang="de-DE" dirty="0"/>
              <a:t>,…</a:t>
            </a:r>
          </a:p>
          <a:p>
            <a:pPr marL="171450" indent="-171450">
              <a:buFont typeface="Arial" panose="020B0604020202020204" pitchFamily="34" charset="0"/>
              <a:buChar char="•"/>
            </a:pPr>
            <a:r>
              <a:rPr lang="de-DE" dirty="0"/>
              <a:t>Im 2. Schritt gibt es innerhalb der Kategorien weitere Kategorien: 10 verschiedene Kategorien wie </a:t>
            </a:r>
            <a:r>
              <a:rPr lang="de-DE" dirty="0" err="1"/>
              <a:t>Friendliness</a:t>
            </a:r>
            <a:r>
              <a:rPr lang="de-DE" dirty="0"/>
              <a:t> oder </a:t>
            </a:r>
            <a:r>
              <a:rPr lang="de-DE" dirty="0" err="1"/>
              <a:t>customer</a:t>
            </a:r>
            <a:r>
              <a:rPr lang="de-DE" dirty="0"/>
              <a:t> </a:t>
            </a:r>
            <a:r>
              <a:rPr lang="de-DE" dirty="0" err="1"/>
              <a:t>focus</a:t>
            </a:r>
            <a:endParaRPr lang="de-DE" dirty="0"/>
          </a:p>
          <a:p>
            <a:pPr marL="0" indent="0">
              <a:buFont typeface="Arial" panose="020B0604020202020204" pitchFamily="34" charset="0"/>
              <a:buNone/>
            </a:pPr>
            <a:r>
              <a:rPr lang="de-DE" dirty="0"/>
              <a:t>Level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a:t>Einstellung &amp; Verhalten als dominantes Thema mit knapp 30% aller Dokumente, 9.790 Feedbacks können dem Thema zugeordnet werden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a:t>Restliche Themen sind ungleich verteilt -&gt; viele Themen mit nur wenig Feedbacks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a:t>85% der Themen haben nur weniger als 10% an Feedbacks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dirty="0"/>
              <a:t>Level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a:t>Zwei dominante Themen: </a:t>
            </a:r>
            <a:r>
              <a:rPr lang="de-DE" sz="1200" dirty="0" err="1"/>
              <a:t>Friendliness</a:t>
            </a:r>
            <a:r>
              <a:rPr lang="de-DE" sz="1200" dirty="0"/>
              <a:t> &amp; Customer </a:t>
            </a:r>
            <a:r>
              <a:rPr lang="de-DE" sz="1200" dirty="0" err="1"/>
              <a:t>focus</a:t>
            </a:r>
            <a:endParaRPr lang="de-DE"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a:t>Alle anderen Themen haben so gut wie gar keinen Anteil daran, es werden die meisten Feedbacks den Themen Freundlichkeit und Kundenorientierung </a:t>
            </a:r>
            <a:r>
              <a:rPr lang="de-DE" sz="1200" dirty="0" err="1"/>
              <a:t>zugeordnen</a:t>
            </a:r>
            <a:endParaRPr lang="de-DE"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1" dirty="0"/>
              <a:t>Fazit: </a:t>
            </a:r>
            <a:r>
              <a:rPr lang="de-DE" dirty="0">
                <a:solidFill>
                  <a:schemeClr val="tx1"/>
                </a:solidFill>
              </a:rPr>
              <a:t>Das fixe </a:t>
            </a:r>
            <a:r>
              <a:rPr lang="de-DE" dirty="0" err="1">
                <a:solidFill>
                  <a:schemeClr val="tx1"/>
                </a:solidFill>
              </a:rPr>
              <a:t>kategorienmodell</a:t>
            </a:r>
            <a:r>
              <a:rPr lang="de-DE" dirty="0">
                <a:solidFill>
                  <a:schemeClr val="tx1"/>
                </a:solidFill>
              </a:rPr>
              <a:t> </a:t>
            </a:r>
            <a:r>
              <a:rPr lang="de-DE" dirty="0" err="1">
                <a:solidFill>
                  <a:schemeClr val="tx1"/>
                </a:solidFill>
              </a:rPr>
              <a:t>incl</a:t>
            </a:r>
            <a:r>
              <a:rPr lang="de-DE" dirty="0">
                <a:solidFill>
                  <a:schemeClr val="tx1"/>
                </a:solidFill>
              </a:rPr>
              <a:t> regeln dient </a:t>
            </a:r>
            <a:r>
              <a:rPr lang="de-DE" dirty="0" err="1">
                <a:solidFill>
                  <a:schemeClr val="tx1"/>
                </a:solidFill>
              </a:rPr>
              <a:t>ehrer</a:t>
            </a:r>
            <a:r>
              <a:rPr lang="de-DE" dirty="0">
                <a:solidFill>
                  <a:schemeClr val="tx1"/>
                </a:solidFill>
              </a:rPr>
              <a:t> dazu interne </a:t>
            </a:r>
            <a:r>
              <a:rPr lang="de-DE" dirty="0" err="1">
                <a:solidFill>
                  <a:schemeClr val="tx1"/>
                </a:solidFill>
              </a:rPr>
              <a:t>organisationsstrukturen</a:t>
            </a:r>
            <a:r>
              <a:rPr lang="de-DE" dirty="0">
                <a:solidFill>
                  <a:schemeClr val="tx1"/>
                </a:solidFill>
              </a:rPr>
              <a:t> zu befriedigen aber wird nicht durch die </a:t>
            </a:r>
            <a:r>
              <a:rPr lang="de-DE" dirty="0" err="1">
                <a:solidFill>
                  <a:schemeClr val="tx1"/>
                </a:solidFill>
              </a:rPr>
              <a:t>sprache</a:t>
            </a:r>
            <a:r>
              <a:rPr lang="de-DE" dirty="0">
                <a:solidFill>
                  <a:schemeClr val="tx1"/>
                </a:solidFill>
              </a:rPr>
              <a:t> der </a:t>
            </a:r>
            <a:r>
              <a:rPr lang="de-DE" dirty="0" err="1">
                <a:solidFill>
                  <a:schemeClr val="tx1"/>
                </a:solidFill>
              </a:rPr>
              <a:t>kunden</a:t>
            </a:r>
            <a:r>
              <a:rPr lang="de-DE" dirty="0">
                <a:solidFill>
                  <a:schemeClr val="tx1"/>
                </a:solidFill>
              </a:rPr>
              <a:t> so stark diversifiziert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200"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3</a:t>
            </a:fld>
            <a:endParaRPr lang="de-DE"/>
          </a:p>
        </p:txBody>
      </p:sp>
    </p:spTree>
    <p:extLst>
      <p:ext uri="{BB962C8B-B14F-4D97-AF65-F5344CB8AC3E}">
        <p14:creationId xmlns:p14="http://schemas.microsoft.com/office/powerpoint/2010/main" val="391442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Einteilung der Level 1 Kategorien in weitere Level 2 Kategorien -&gt; nur noch die betrachtet denen mehr als 500 Dokumente zugeordnet werden können</a:t>
            </a:r>
          </a:p>
          <a:p>
            <a:pPr marL="171450" indent="-171450">
              <a:buFont typeface="Arial" panose="020B0604020202020204" pitchFamily="34" charset="0"/>
              <a:buChar char="•"/>
            </a:pPr>
            <a:r>
              <a:rPr lang="de-DE" dirty="0"/>
              <a:t>Zahlen hinter den Balken: Erste Zahl = Durchschnittsrating, 2. Zahl = Anzahl an zugeordneten Dokumenten</a:t>
            </a:r>
          </a:p>
          <a:p>
            <a:pPr marL="171450" indent="-171450">
              <a:buFont typeface="Arial" panose="020B0604020202020204" pitchFamily="34" charset="0"/>
              <a:buChar char="•"/>
            </a:pPr>
            <a:r>
              <a:rPr lang="de-DE" dirty="0"/>
              <a:t>Dominantestes Thema „Attitude &amp; </a:t>
            </a:r>
            <a:r>
              <a:rPr lang="de-DE" dirty="0" err="1"/>
              <a:t>Behaviour</a:t>
            </a:r>
            <a:r>
              <a:rPr lang="de-DE" dirty="0"/>
              <a:t>“ kann in 6 Unterkategorien eingeteilt werden: hier am wichtigsten ist die Kategorie Freundlichkeit (hat auch gutes Rating von 4.692), weiterhin wichtig sind noch Themen Kundenorientierung und Umgangsformen</a:t>
            </a:r>
          </a:p>
          <a:p>
            <a:pPr marL="628650" lvl="1" indent="-171450">
              <a:buFont typeface="Arial" panose="020B0604020202020204" pitchFamily="34" charset="0"/>
              <a:buChar char="•"/>
            </a:pPr>
            <a:r>
              <a:rPr lang="de-DE" dirty="0"/>
              <a:t>Kundenorientierung auch gutes </a:t>
            </a:r>
            <a:r>
              <a:rPr lang="de-DE" dirty="0" err="1"/>
              <a:t>rating</a:t>
            </a:r>
            <a:r>
              <a:rPr lang="de-DE" dirty="0"/>
              <a:t> von 4.485</a:t>
            </a:r>
          </a:p>
          <a:p>
            <a:pPr marL="628650" lvl="1" indent="-171450">
              <a:buFont typeface="Arial" panose="020B0604020202020204" pitchFamily="34" charset="0"/>
              <a:buChar char="•"/>
            </a:pPr>
            <a:r>
              <a:rPr lang="de-DE" dirty="0"/>
              <a:t>Feedbacks in den Kategorie Umgangsformen mit schlechtem Rating</a:t>
            </a:r>
          </a:p>
          <a:p>
            <a:pPr marL="171450" indent="-171450">
              <a:buFont typeface="Arial" panose="020B0604020202020204" pitchFamily="34" charset="0"/>
              <a:buChar char="•"/>
            </a:pPr>
            <a:r>
              <a:rPr lang="de-DE" dirty="0"/>
              <a:t>Kategorie Communication &amp; Information nur wenig Feedbacks allgemein, nach Einteilung in zwei weitere Kategorien nur sehr wenige Feedbacks pro Thema, und auch schlechtes Rating innerhalb dem Überthemen</a:t>
            </a:r>
          </a:p>
        </p:txBody>
      </p:sp>
      <p:sp>
        <p:nvSpPr>
          <p:cNvPr id="4" name="Foliennummernplatzhalter 3"/>
          <p:cNvSpPr>
            <a:spLocks noGrp="1"/>
          </p:cNvSpPr>
          <p:nvPr>
            <p:ph type="sldNum" sz="quarter" idx="5"/>
          </p:nvPr>
        </p:nvSpPr>
        <p:spPr/>
        <p:txBody>
          <a:bodyPr/>
          <a:lstStyle/>
          <a:p>
            <a:fld id="{845B7A2B-9D63-4AB1-9A7A-EE5F31796489}" type="slidenum">
              <a:rPr lang="de-DE" smtClean="0"/>
              <a:t>4</a:t>
            </a:fld>
            <a:endParaRPr lang="de-DE"/>
          </a:p>
        </p:txBody>
      </p:sp>
    </p:spTree>
    <p:extLst>
      <p:ext uri="{BB962C8B-B14F-4D97-AF65-F5344CB8AC3E}">
        <p14:creationId xmlns:p14="http://schemas.microsoft.com/office/powerpoint/2010/main" val="576017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werden die Feedbacks den Themen zugeordnet? Wie wird entschieden welches Dokument zu welcher Kategorie oder zu welchen Kategorie zugeordnet wird? -&gt; Zuordnung basiert auf Schlüsselwörtern.</a:t>
            </a:r>
          </a:p>
          <a:p>
            <a:endParaRPr lang="de-DE" dirty="0"/>
          </a:p>
          <a:p>
            <a:r>
              <a:rPr lang="de-DE" dirty="0"/>
              <a:t>Obere Grafik: Zuordnung auf erster Hierarchieebene (Level 1 ) -&gt; von den 26 Kategorien sieht man hier die Top 10 Kategorien (Top 10 mit den meisten Feedbacks ) mit der Anzahl an Dokumenten als Balken und Durchschnittsrating als Linie</a:t>
            </a:r>
          </a:p>
          <a:p>
            <a:pPr marL="171450" indent="-171450">
              <a:buFont typeface="Arial" panose="020B0604020202020204" pitchFamily="34" charset="0"/>
              <a:buChar char="•"/>
            </a:pPr>
            <a:r>
              <a:rPr lang="de-DE" dirty="0"/>
              <a:t>Durchschnittlich gutes Rating, nur bei Einstellung &amp; Verhalten und Kompetenz schlechtes Rating</a:t>
            </a:r>
          </a:p>
          <a:p>
            <a:pPr marL="0" indent="0">
              <a:buFont typeface="Arial" panose="020B0604020202020204" pitchFamily="34" charset="0"/>
              <a:buNone/>
            </a:pPr>
            <a:endParaRPr lang="de-DE" dirty="0"/>
          </a:p>
          <a:p>
            <a:pPr marL="0" indent="0">
              <a:buFont typeface="Arial" panose="020B0604020202020204" pitchFamily="34" charset="0"/>
              <a:buNone/>
            </a:pPr>
            <a:r>
              <a:rPr lang="de-DE" dirty="0"/>
              <a:t>Untere Grafik: Keywords pro Thema &amp; Worthäufigkeit-&gt; welche Wörter stecken hinter den Themen -&gt; warum werden die Feedbacks den jeweiligen Themen zugeordnet</a:t>
            </a:r>
          </a:p>
          <a:p>
            <a:pPr marL="171450" indent="-171450">
              <a:buFont typeface="Arial" panose="020B0604020202020204" pitchFamily="34" charset="0"/>
              <a:buChar char="•"/>
            </a:pPr>
            <a:r>
              <a:rPr lang="de-DE" dirty="0"/>
              <a:t>Beispiel: Kategorie Einstellung &amp; Verhalten wird durch Wörter wie </a:t>
            </a:r>
            <a:r>
              <a:rPr lang="de-DE" dirty="0" err="1"/>
              <a:t>service</a:t>
            </a:r>
            <a:r>
              <a:rPr lang="de-DE" dirty="0"/>
              <a:t>, </a:t>
            </a:r>
            <a:r>
              <a:rPr lang="de-DE" dirty="0" err="1"/>
              <a:t>customer</a:t>
            </a:r>
            <a:r>
              <a:rPr lang="de-DE" dirty="0"/>
              <a:t>, </a:t>
            </a:r>
            <a:r>
              <a:rPr lang="de-DE" dirty="0" err="1"/>
              <a:t>car</a:t>
            </a:r>
            <a:r>
              <a:rPr lang="de-DE" dirty="0"/>
              <a:t>, </a:t>
            </a:r>
            <a:r>
              <a:rPr lang="de-DE" dirty="0" err="1"/>
              <a:t>staff</a:t>
            </a:r>
            <a:r>
              <a:rPr lang="de-DE" dirty="0"/>
              <a:t> usw. repräsentiert -&gt; nur vage Erklärung, Wörter könnten auch zu anderem Thema passen</a:t>
            </a:r>
          </a:p>
          <a:p>
            <a:pPr marL="171450" indent="-171450">
              <a:buFont typeface="Arial" panose="020B0604020202020204" pitchFamily="34" charset="0"/>
              <a:buChar char="•"/>
            </a:pPr>
            <a:r>
              <a:rPr lang="de-DE" dirty="0" err="1"/>
              <a:t>Negotiation</a:t>
            </a:r>
            <a:r>
              <a:rPr lang="de-DE" dirty="0"/>
              <a:t> &amp; </a:t>
            </a:r>
            <a:r>
              <a:rPr lang="de-DE" dirty="0" err="1"/>
              <a:t>Purchase</a:t>
            </a:r>
            <a:r>
              <a:rPr lang="de-DE" dirty="0"/>
              <a:t>: Wörter wie </a:t>
            </a:r>
            <a:r>
              <a:rPr lang="de-DE" dirty="0" err="1"/>
              <a:t>purchase</a:t>
            </a:r>
            <a:r>
              <a:rPr lang="de-DE" dirty="0"/>
              <a:t>, </a:t>
            </a:r>
            <a:r>
              <a:rPr lang="de-DE" dirty="0" err="1"/>
              <a:t>buying</a:t>
            </a:r>
            <a:r>
              <a:rPr lang="de-DE" dirty="0"/>
              <a:t>, </a:t>
            </a:r>
            <a:r>
              <a:rPr lang="de-DE" dirty="0" err="1"/>
              <a:t>paperwork</a:t>
            </a:r>
            <a:r>
              <a:rPr lang="de-DE" dirty="0"/>
              <a:t>, </a:t>
            </a:r>
            <a:r>
              <a:rPr lang="de-DE" dirty="0" err="1"/>
              <a:t>process</a:t>
            </a:r>
            <a:r>
              <a:rPr lang="de-DE" dirty="0"/>
              <a:t> &amp; </a:t>
            </a:r>
            <a:r>
              <a:rPr lang="de-DE" dirty="0" err="1"/>
              <a:t>finance</a:t>
            </a:r>
            <a:r>
              <a:rPr lang="de-DE" dirty="0"/>
              <a:t> passen schon gut zu dem Thema</a:t>
            </a:r>
          </a:p>
          <a:p>
            <a:pPr marL="171450" indent="-171450">
              <a:buFont typeface="Arial" panose="020B0604020202020204" pitchFamily="34" charset="0"/>
              <a:buChar char="•"/>
            </a:pPr>
            <a:r>
              <a:rPr lang="de-DE" dirty="0"/>
              <a:t>Wörter passen im groben nicht so gut zu den Themen, könnten </a:t>
            </a:r>
            <a:r>
              <a:rPr lang="de-DE" dirty="0" err="1"/>
              <a:t>detailierter</a:t>
            </a:r>
            <a:r>
              <a:rPr lang="de-DE" dirty="0"/>
              <a:t> sein</a:t>
            </a:r>
          </a:p>
          <a:p>
            <a:pPr marL="171450" indent="-171450">
              <a:buFont typeface="Arial" panose="020B0604020202020204" pitchFamily="34" charset="0"/>
              <a:buChar char="•"/>
            </a:pPr>
            <a:r>
              <a:rPr lang="de-DE" dirty="0"/>
              <a:t>Wörter wie </a:t>
            </a:r>
            <a:r>
              <a:rPr lang="de-DE" dirty="0" err="1"/>
              <a:t>service</a:t>
            </a:r>
            <a:r>
              <a:rPr lang="de-DE" dirty="0"/>
              <a:t> passen zu mehreren Themen -&gt; Attitude, </a:t>
            </a:r>
            <a:r>
              <a:rPr lang="de-DE" dirty="0" err="1"/>
              <a:t>process</a:t>
            </a:r>
            <a:r>
              <a:rPr lang="de-DE" dirty="0"/>
              <a:t>, Location</a:t>
            </a:r>
            <a:endParaRPr lang="de-DE" sz="1200" dirty="0">
              <a:solidFill>
                <a:schemeClr val="bg1"/>
              </a:solidFill>
            </a:endParaRPr>
          </a:p>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5</a:t>
            </a:fld>
            <a:endParaRPr lang="de-DE"/>
          </a:p>
        </p:txBody>
      </p:sp>
    </p:spTree>
    <p:extLst>
      <p:ext uri="{BB962C8B-B14F-4D97-AF65-F5344CB8AC3E}">
        <p14:creationId xmlns:p14="http://schemas.microsoft.com/office/powerpoint/2010/main" val="345908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Times New Roman" panose="02020603050405020304" pitchFamily="18" charset="0"/>
              </a:rPr>
              <a:t>aufwendig da zu Beginn jede Kategorie mit den zugehörigen Wörtern manuell erstellt werden müssen und es keine eindeutige Zuordnung gibt. Daher soll diesem statischen Ansatz ein dynamischer Ansatz gegenübergestellt werden. Um diesen dynamischen Ansatz zu erklären, wird im ersten Schritt die Basis für ein solches Themenmodell erklärt. Für ein dynamisches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topic</a:t>
            </a:r>
            <a:r>
              <a:rPr lang="de-DE" sz="1200" dirty="0">
                <a:effectLst/>
                <a:latin typeface="Calibri" panose="020F0502020204030204" pitchFamily="34" charset="0"/>
                <a:ea typeface="Calibri" panose="020F0502020204030204" pitchFamily="34" charset="0"/>
                <a:cs typeface="Times New Roman" panose="02020603050405020304" pitchFamily="18" charset="0"/>
              </a:rPr>
              <a:t> </a:t>
            </a:r>
            <a:r>
              <a:rPr lang="de-DE" sz="1200" dirty="0" err="1">
                <a:effectLst/>
                <a:latin typeface="Calibri" panose="020F0502020204030204" pitchFamily="34" charset="0"/>
                <a:ea typeface="Calibri" panose="020F0502020204030204" pitchFamily="34" charset="0"/>
                <a:cs typeface="Times New Roman" panose="02020603050405020304" pitchFamily="18" charset="0"/>
              </a:rPr>
              <a:t>model</a:t>
            </a:r>
            <a:r>
              <a:rPr lang="de-DE" sz="1200" dirty="0">
                <a:effectLst/>
                <a:latin typeface="Calibri" panose="020F0502020204030204" pitchFamily="34" charset="0"/>
                <a:ea typeface="Calibri" panose="020F0502020204030204" pitchFamily="34" charset="0"/>
                <a:cs typeface="Times New Roman" panose="02020603050405020304" pitchFamily="18" charset="0"/>
              </a:rPr>
              <a:t> gibt es verschiedene Algorithmen, welche automatisch Themen erstellen können für die Kundenfeedbacks. Ein solches Themenmodell kann die Themen in einem Textobjekt automatisch identifizieren und daraus verborgene Muster ableiten. Diese verborgenen Muster entsprechen der Themenzuordnung. </a:t>
            </a:r>
          </a:p>
        </p:txBody>
      </p:sp>
      <p:sp>
        <p:nvSpPr>
          <p:cNvPr id="4" name="Foliennummernplatzhalter 3"/>
          <p:cNvSpPr>
            <a:spLocks noGrp="1"/>
          </p:cNvSpPr>
          <p:nvPr>
            <p:ph type="sldNum" sz="quarter" idx="5"/>
          </p:nvPr>
        </p:nvSpPr>
        <p:spPr/>
        <p:txBody>
          <a:bodyPr/>
          <a:lstStyle/>
          <a:p>
            <a:fld id="{845B7A2B-9D63-4AB1-9A7A-EE5F31796489}" type="slidenum">
              <a:rPr lang="de-DE" smtClean="0"/>
              <a:t>6</a:t>
            </a:fld>
            <a:endParaRPr lang="de-DE"/>
          </a:p>
        </p:txBody>
      </p:sp>
    </p:spTree>
    <p:extLst>
      <p:ext uri="{BB962C8B-B14F-4D97-AF65-F5344CB8AC3E}">
        <p14:creationId xmlns:p14="http://schemas.microsoft.com/office/powerpoint/2010/main" val="16988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Wie funktioniert ein </a:t>
            </a:r>
            <a:r>
              <a:rPr lang="de-DE" dirty="0" err="1"/>
              <a:t>topic</a:t>
            </a:r>
            <a:r>
              <a:rPr lang="de-DE" dirty="0"/>
              <a:t> </a:t>
            </a:r>
            <a:r>
              <a:rPr lang="de-DE" dirty="0" err="1"/>
              <a:t>model</a:t>
            </a:r>
            <a:r>
              <a:rPr lang="de-DE" dirty="0"/>
              <a:t>?</a:t>
            </a:r>
          </a:p>
          <a:p>
            <a:pPr marL="171450" indent="-171450">
              <a:buFont typeface="Arial" panose="020B0604020202020204" pitchFamily="34" charset="0"/>
              <a:buChar char="•"/>
              <a:defRPr/>
            </a:pPr>
            <a:r>
              <a:rPr lang="de-DE" dirty="0">
                <a:solidFill>
                  <a:schemeClr val="tx1"/>
                </a:solidFill>
              </a:rPr>
              <a:t>Ein Topic Model besteht aus verschiedene </a:t>
            </a:r>
            <a:r>
              <a:rPr lang="de-DE" dirty="0">
                <a:solidFill>
                  <a:srgbClr val="7C98AA"/>
                </a:solidFill>
              </a:rPr>
              <a:t>Dokumenten</a:t>
            </a:r>
            <a:r>
              <a:rPr lang="de-DE" dirty="0">
                <a:solidFill>
                  <a:schemeClr val="tx1"/>
                </a:solidFill>
              </a:rPr>
              <a:t> -&gt; 36.350 Kundenfeedbacks</a:t>
            </a:r>
          </a:p>
          <a:p>
            <a:pPr marL="171450" indent="-171450">
              <a:buFont typeface="Arial" panose="020B0604020202020204" pitchFamily="34" charset="0"/>
              <a:buChar char="•"/>
              <a:defRPr/>
            </a:pPr>
            <a:r>
              <a:rPr lang="de-DE" dirty="0">
                <a:solidFill>
                  <a:schemeClr val="tx1"/>
                </a:solidFill>
              </a:rPr>
              <a:t>Diese bestehen aus verschiedenen </a:t>
            </a:r>
            <a:r>
              <a:rPr lang="de-DE" dirty="0">
                <a:solidFill>
                  <a:srgbClr val="7C98AA"/>
                </a:solidFill>
              </a:rPr>
              <a:t>latenten Themen</a:t>
            </a:r>
            <a:r>
              <a:rPr lang="de-DE" dirty="0">
                <a:solidFill>
                  <a:schemeClr val="tx1"/>
                </a:solidFill>
              </a:rPr>
              <a:t> -&gt; latent = nicht sichtbar, verstecktes Muster welches erlernt wird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Die Dokumente sind einsehbar, aber ich weiß im Vorhinein nicht welches Thema sich hinter der Dokument versteckt</a:t>
            </a:r>
            <a:endParaRPr lang="de-DE" dirty="0">
              <a:solidFill>
                <a:schemeClr val="tx1"/>
              </a:solidFill>
            </a:endParaRPr>
          </a:p>
          <a:p>
            <a:pPr marL="171450" indent="-171450">
              <a:buFont typeface="Arial" panose="020B0604020202020204" pitchFamily="34" charset="0"/>
              <a:buChar char="•"/>
              <a:defRPr/>
            </a:pPr>
            <a:r>
              <a:rPr lang="de-DE" dirty="0">
                <a:solidFill>
                  <a:schemeClr val="tx1"/>
                </a:solidFill>
              </a:rPr>
              <a:t>Ein Dokument wird jeweils nur zu einem Thema zugeordnet</a:t>
            </a:r>
          </a:p>
          <a:p>
            <a:pPr marL="171450" indent="-171450">
              <a:buFont typeface="Arial" panose="020B0604020202020204" pitchFamily="34" charset="0"/>
              <a:buChar char="•"/>
              <a:defRPr/>
            </a:pPr>
            <a:r>
              <a:rPr lang="de-DE" dirty="0">
                <a:solidFill>
                  <a:srgbClr val="7C98AA"/>
                </a:solidFill>
              </a:rPr>
              <a:t>Thema: </a:t>
            </a:r>
            <a:r>
              <a:rPr lang="de-DE" dirty="0">
                <a:solidFill>
                  <a:schemeClr val="tx1"/>
                </a:solidFill>
              </a:rPr>
              <a:t> ein in sich wiederholendes Muster von gemeinsam vorkommenden Begriffen in einem Korpus </a:t>
            </a:r>
          </a:p>
          <a:p>
            <a:pPr marL="171450" indent="-171450">
              <a:buFont typeface="Arial" panose="020B0604020202020204" pitchFamily="34" charset="0"/>
              <a:buChar char="•"/>
              <a:defRPr/>
            </a:pPr>
            <a:r>
              <a:rPr lang="de-DE" dirty="0">
                <a:solidFill>
                  <a:schemeClr val="tx1"/>
                </a:solidFill>
              </a:rPr>
              <a:t>Jedes Thema besteht aus verschiedenen </a:t>
            </a:r>
            <a:r>
              <a:rPr lang="de-DE" dirty="0">
                <a:solidFill>
                  <a:srgbClr val="7C98AA"/>
                </a:solidFill>
              </a:rPr>
              <a:t>Wörtern</a:t>
            </a:r>
            <a:r>
              <a:rPr lang="de-DE" dirty="0">
                <a:solidFill>
                  <a:schemeClr val="tx1"/>
                </a:solidFill>
              </a:rPr>
              <a:t>. </a:t>
            </a:r>
          </a:p>
          <a:p>
            <a:pPr marL="171450" indent="-171450">
              <a:buFont typeface="Arial" panose="020B0604020202020204" pitchFamily="34" charset="0"/>
              <a:buChar char="•"/>
            </a:pPr>
            <a:r>
              <a:rPr lang="de-DE" dirty="0">
                <a:solidFill>
                  <a:schemeClr val="tx1"/>
                </a:solidFill>
              </a:rPr>
              <a:t>Es ist möglich, dass ein Wort zu mehreren Themen zugeordnet werden kann</a:t>
            </a:r>
            <a:endParaRPr lang="de-DE" dirty="0"/>
          </a:p>
          <a:p>
            <a:pPr marL="171450" indent="-171450">
              <a:buFont typeface="Arial" panose="020B0604020202020204" pitchFamily="34" charset="0"/>
              <a:buChar char="•"/>
            </a:pPr>
            <a:r>
              <a:rPr lang="de-DE" dirty="0"/>
              <a:t>Wörter der Dokumente sind einsehbar, aber ich weiß im Vorhinein nicht welchem Thema ich welches Wort zuordnen kann</a:t>
            </a:r>
          </a:p>
          <a:p>
            <a:endParaRPr lang="de-DE" dirty="0"/>
          </a:p>
          <a:p>
            <a:r>
              <a:rPr lang="de-DE" dirty="0"/>
              <a:t>Beispiel Menschliches Gehirn!</a:t>
            </a:r>
          </a:p>
        </p:txBody>
      </p:sp>
      <p:sp>
        <p:nvSpPr>
          <p:cNvPr id="4" name="Foliennummernplatzhalter 3"/>
          <p:cNvSpPr>
            <a:spLocks noGrp="1"/>
          </p:cNvSpPr>
          <p:nvPr>
            <p:ph type="sldNum" sz="quarter" idx="5"/>
          </p:nvPr>
        </p:nvSpPr>
        <p:spPr/>
        <p:txBody>
          <a:bodyPr/>
          <a:lstStyle/>
          <a:p>
            <a:fld id="{845B7A2B-9D63-4AB1-9A7A-EE5F31796489}" type="slidenum">
              <a:rPr lang="de-DE" smtClean="0"/>
              <a:t>7</a:t>
            </a:fld>
            <a:endParaRPr lang="de-DE"/>
          </a:p>
        </p:txBody>
      </p:sp>
    </p:spTree>
    <p:extLst>
      <p:ext uri="{BB962C8B-B14F-4D97-AF65-F5344CB8AC3E}">
        <p14:creationId xmlns:p14="http://schemas.microsoft.com/office/powerpoint/2010/main" val="336644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sz="1200" b="0" dirty="0"/>
              <a:t>Latent </a:t>
            </a:r>
            <a:r>
              <a:rPr lang="de-DE" sz="1200" b="0" dirty="0" err="1"/>
              <a:t>dirichlet</a:t>
            </a:r>
            <a:r>
              <a:rPr lang="de-DE" sz="1200" b="0" dirty="0"/>
              <a:t> </a:t>
            </a:r>
            <a:r>
              <a:rPr lang="de-DE" sz="1200" b="0" dirty="0" err="1"/>
              <a:t>allocation</a:t>
            </a:r>
            <a:r>
              <a:rPr lang="de-DE" sz="1200" b="0" dirty="0"/>
              <a:t> beschreibt eine generatives, </a:t>
            </a:r>
            <a:r>
              <a:rPr lang="de-DE" sz="1200" b="0" dirty="0" err="1"/>
              <a:t>probabilistisches</a:t>
            </a:r>
            <a:r>
              <a:rPr lang="de-DE" sz="1200" b="0" dirty="0"/>
              <a:t> Model, um latente themen aus einem </a:t>
            </a:r>
            <a:r>
              <a:rPr lang="de-DE" sz="1200" b="0" dirty="0" err="1"/>
              <a:t>textkorpus</a:t>
            </a:r>
            <a:r>
              <a:rPr lang="de-DE" sz="1200" b="0" dirty="0"/>
              <a:t> zu extrahieren.</a:t>
            </a:r>
          </a:p>
          <a:p>
            <a:pPr marL="0" indent="0">
              <a:buFont typeface="Arial" panose="020B0604020202020204" pitchFamily="34" charset="0"/>
              <a:buNone/>
            </a:pPr>
            <a:r>
              <a:rPr lang="de-DE" sz="1200" b="0" dirty="0"/>
              <a:t>Generativ -&gt; ich will etwas neues erzeugen: ein neues Dokument mit den Themen bzw. mit Zuordnung der Feedbacks zu den Themen.</a:t>
            </a:r>
          </a:p>
          <a:p>
            <a:pPr marL="0" indent="0">
              <a:buFont typeface="Arial" panose="020B0604020202020204" pitchFamily="34" charset="0"/>
              <a:buNone/>
            </a:pPr>
            <a:r>
              <a:rPr lang="de-DE" sz="1200" b="0" dirty="0"/>
              <a:t>Statistisch -&gt; beruht auf statistischen Verteilungen -&gt; </a:t>
            </a:r>
            <a:r>
              <a:rPr lang="de-DE" sz="1200" b="0" dirty="0" err="1"/>
              <a:t>Dirichlet</a:t>
            </a:r>
            <a:r>
              <a:rPr lang="de-DE" sz="1200" b="0" dirty="0"/>
              <a:t>-Verteilung, Multinominalverteilung</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Jedes Dokument (jedes einzelne Feedback) kann aufgrund der darin enthaltenen Wörter einem Thema zugeordnet werden -&gt; z.B. kommt in Dokument 1 ganz oft das Wort </a:t>
            </a:r>
            <a:r>
              <a:rPr lang="de-DE" dirty="0" err="1"/>
              <a:t>customer</a:t>
            </a:r>
            <a:r>
              <a:rPr lang="de-DE" dirty="0"/>
              <a:t> vor und daher geht es um die Kundenzufriedenheit</a:t>
            </a:r>
          </a:p>
          <a:p>
            <a:pPr marL="171450" indent="-171450">
              <a:buFont typeface="Arial" panose="020B0604020202020204" pitchFamily="34" charset="0"/>
              <a:buChar char="•"/>
            </a:pPr>
            <a:r>
              <a:rPr lang="de-DE" dirty="0"/>
              <a:t>Die Dokumente sind einsehbar, aber ich weiß im Vorhinein nicht welches Thema sich hinter der Dokument versteckt -&gt; Themenzuordnung kann nicht beobachtet werden</a:t>
            </a:r>
          </a:p>
          <a:p>
            <a:pPr marL="171450" indent="-171450">
              <a:buFont typeface="Arial" panose="020B0604020202020204" pitchFamily="34" charset="0"/>
              <a:buChar char="•"/>
            </a:pPr>
            <a:r>
              <a:rPr lang="de-DE" dirty="0"/>
              <a:t>Auch Wörter der Dokumente sind einsehbar, aber ich weiß im Vorhinein nicht welchem Thema ich welches Wort zuordnen kann</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Ablauf:</a:t>
            </a:r>
          </a:p>
          <a:p>
            <a:pPr marL="228600" indent="-228600">
              <a:buFont typeface="+mj-lt"/>
              <a:buAutoNum type="arabicPeriod"/>
            </a:pPr>
            <a:r>
              <a:rPr lang="de-DE" dirty="0"/>
              <a:t>Wortverteilung: Wortanzahl im Dokument beschreiben</a:t>
            </a:r>
          </a:p>
          <a:p>
            <a:pPr marL="228600" indent="-228600">
              <a:buFont typeface="+mj-lt"/>
              <a:buAutoNum type="arabicPeriod"/>
            </a:pPr>
            <a:r>
              <a:rPr lang="de-DE" dirty="0"/>
              <a:t>Themenverteilung für das Dokument festlegen (20% Thema 1, 80% Thema 2)</a:t>
            </a:r>
          </a:p>
          <a:p>
            <a:pPr marL="228600" indent="-228600">
              <a:buFont typeface="+mj-lt"/>
              <a:buAutoNum type="arabicPeriod"/>
            </a:pPr>
            <a:r>
              <a:rPr lang="de-DE" dirty="0"/>
              <a:t>Wörter für das Dokument kreieren:</a:t>
            </a:r>
          </a:p>
          <a:p>
            <a:pPr marL="685800" lvl="1" indent="-228600">
              <a:buFont typeface="+mj-lt"/>
              <a:buAutoNum type="arabicPeriod"/>
            </a:pPr>
            <a:r>
              <a:rPr lang="de-DE" dirty="0"/>
              <a:t>Thema auf Basis einer Multinominalverteilung auswählen</a:t>
            </a:r>
          </a:p>
          <a:p>
            <a:pPr marL="685800" lvl="1" indent="-228600">
              <a:buFont typeface="+mj-lt"/>
              <a:buAutoNum type="arabicPeriod"/>
            </a:pPr>
            <a:r>
              <a:rPr lang="de-DE" dirty="0"/>
              <a:t>Wort auswählen auf Basis der Multinominalverteilung des Themas</a:t>
            </a:r>
          </a:p>
          <a:p>
            <a:pPr marL="228600" indent="-228600">
              <a:buFont typeface="+mj-lt"/>
              <a:buAutoNum type="arabicPeriod"/>
            </a:pPr>
            <a:r>
              <a:rPr lang="de-DE" dirty="0"/>
              <a:t>Prozess n mal wiederholen bis die Wortverteilung in den Themen mit der Themenverteilung übereinstimmt -&gt; Zuordnung erfolgt so lange, bis sie so ist wie gewünscht (immer zufällige Zuordnung -&gt; über z.B. Gibbs </a:t>
            </a:r>
            <a:r>
              <a:rPr lang="de-DE" dirty="0" err="1"/>
              <a:t>sampling</a:t>
            </a:r>
            <a:r>
              <a:rPr lang="de-DE" dirty="0"/>
              <a:t>)</a:t>
            </a:r>
          </a:p>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8</a:t>
            </a:fld>
            <a:endParaRPr lang="de-DE"/>
          </a:p>
        </p:txBody>
      </p:sp>
    </p:spTree>
    <p:extLst>
      <p:ext uri="{BB962C8B-B14F-4D97-AF65-F5344CB8AC3E}">
        <p14:creationId xmlns:p14="http://schemas.microsoft.com/office/powerpoint/2010/main" val="207285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50000"/>
              </a:lnSpc>
            </a:pPr>
            <a:r>
              <a:rPr lang="de-DE" dirty="0"/>
              <a:t>Ziel: Aus den Google Reviews eine vorher festgelegte Anzahl an Cluster bilden.</a:t>
            </a:r>
          </a:p>
          <a:p>
            <a:pPr>
              <a:lnSpc>
                <a:spcPct val="150000"/>
              </a:lnSpc>
            </a:pPr>
            <a:r>
              <a:rPr lang="de-DE" dirty="0"/>
              <a:t>Variablen wählen:</a:t>
            </a:r>
          </a:p>
          <a:p>
            <a:pPr lvl="1">
              <a:lnSpc>
                <a:spcPct val="150000"/>
              </a:lnSpc>
            </a:pPr>
            <a:r>
              <a:rPr lang="de-DE" dirty="0"/>
              <a:t>Anzahl der Cluster k</a:t>
            </a:r>
          </a:p>
          <a:p>
            <a:pPr lvl="1">
              <a:lnSpc>
                <a:spcPct val="150000"/>
              </a:lnSpc>
            </a:pPr>
            <a:r>
              <a:rPr lang="de-DE" dirty="0"/>
              <a:t>Schwerpunkt (Zentralkoordinaten) nach Zufallsprinzip</a:t>
            </a:r>
          </a:p>
          <a:p>
            <a:pPr>
              <a:lnSpc>
                <a:spcPct val="150000"/>
              </a:lnSpc>
            </a:pPr>
            <a:r>
              <a:rPr lang="de-DE" dirty="0"/>
              <a:t>Zweistufiger Prozess:</a:t>
            </a:r>
          </a:p>
          <a:p>
            <a:pPr marL="533700" lvl="1" indent="-342900">
              <a:lnSpc>
                <a:spcPct val="150000"/>
              </a:lnSpc>
              <a:buFont typeface="+mj-lt"/>
              <a:buAutoNum type="arabicPeriod"/>
            </a:pPr>
            <a:r>
              <a:rPr lang="de-DE" dirty="0"/>
              <a:t>Zuweisung: Jede Beobachtung wird nächstgelegenem Zentrum zugewiesen</a:t>
            </a:r>
          </a:p>
          <a:p>
            <a:pPr marL="533700" lvl="1" indent="-342900">
              <a:lnSpc>
                <a:spcPct val="150000"/>
              </a:lnSpc>
              <a:buFont typeface="+mj-lt"/>
              <a:buAutoNum type="arabicPeriod"/>
            </a:pPr>
            <a:r>
              <a:rPr lang="de-DE" dirty="0"/>
              <a:t>Aktualisierung: Zentroide als Zentrum der Beobachtung</a:t>
            </a:r>
          </a:p>
          <a:p>
            <a:pPr marL="190800" lvl="1" indent="0">
              <a:lnSpc>
                <a:spcPct val="150000"/>
              </a:lnSpc>
              <a:buNone/>
            </a:pPr>
            <a:r>
              <a:rPr lang="de-DE" dirty="0"/>
              <a:t>-&gt; so lange bis sich Cluster nicht mehr verändern</a:t>
            </a:r>
          </a:p>
          <a:p>
            <a:endParaRPr lang="de-DE" dirty="0"/>
          </a:p>
        </p:txBody>
      </p:sp>
      <p:sp>
        <p:nvSpPr>
          <p:cNvPr id="4" name="Foliennummernplatzhalter 3"/>
          <p:cNvSpPr>
            <a:spLocks noGrp="1"/>
          </p:cNvSpPr>
          <p:nvPr>
            <p:ph type="sldNum" sz="quarter" idx="5"/>
          </p:nvPr>
        </p:nvSpPr>
        <p:spPr/>
        <p:txBody>
          <a:bodyPr/>
          <a:lstStyle/>
          <a:p>
            <a:fld id="{845B7A2B-9D63-4AB1-9A7A-EE5F31796489}" type="slidenum">
              <a:rPr lang="de-DE" smtClean="0"/>
              <a:t>9</a:t>
            </a:fld>
            <a:endParaRPr lang="de-DE"/>
          </a:p>
        </p:txBody>
      </p:sp>
    </p:spTree>
    <p:extLst>
      <p:ext uri="{BB962C8B-B14F-4D97-AF65-F5344CB8AC3E}">
        <p14:creationId xmlns:p14="http://schemas.microsoft.com/office/powerpoint/2010/main" val="4104549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mit Bild">
    <p:spTree>
      <p:nvGrpSpPr>
        <p:cNvPr id="1" name=""/>
        <p:cNvGrpSpPr/>
        <p:nvPr/>
      </p:nvGrpSpPr>
      <p:grpSpPr>
        <a:xfrm>
          <a:off x="0" y="0"/>
          <a:ext cx="0" cy="0"/>
          <a:chOff x="0" y="0"/>
          <a:chExt cx="0" cy="0"/>
        </a:xfrm>
      </p:grpSpPr>
      <p:sp>
        <p:nvSpPr>
          <p:cNvPr id="8" name="Picture Placeholder 26"/>
          <p:cNvSpPr>
            <a:spLocks noGrp="1"/>
          </p:cNvSpPr>
          <p:nvPr>
            <p:ph type="pic" sz="quarter" idx="19"/>
          </p:nvPr>
        </p:nvSpPr>
        <p:spPr>
          <a:xfrm>
            <a:off x="-9843" y="-6669"/>
            <a:ext cx="12204066" cy="6868059"/>
          </a:xfrm>
          <a:custGeom>
            <a:avLst/>
            <a:gdLst>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5242841 w 9144000"/>
              <a:gd name="connsiteY5" fmla="*/ 6246576 h 6849836"/>
              <a:gd name="connsiteX6" fmla="*/ 0 w 9144000"/>
              <a:gd name="connsiteY6" fmla="*/ 5159495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5242841 w 9144000"/>
              <a:gd name="connsiteY5" fmla="*/ 6246576 h 6849836"/>
              <a:gd name="connsiteX6" fmla="*/ 190500 w 9144000"/>
              <a:gd name="connsiteY6" fmla="*/ 4493539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5242841 w 9144000"/>
              <a:gd name="connsiteY5" fmla="*/ 6246576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023891 w 9144000"/>
              <a:gd name="connsiteY5" fmla="*/ 5628188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071516 w 9144000"/>
              <a:gd name="connsiteY5" fmla="*/ 5818461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319166 w 9144000"/>
              <a:gd name="connsiteY5" fmla="*/ 5847002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300116 w 9144000"/>
              <a:gd name="connsiteY5" fmla="*/ 5942139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584729 w 9144000"/>
              <a:gd name="connsiteY3" fmla="*/ 6849836 h 6849836"/>
              <a:gd name="connsiteX4" fmla="*/ 3500070 w 9144000"/>
              <a:gd name="connsiteY4" fmla="*/ 6849836 h 6849836"/>
              <a:gd name="connsiteX5" fmla="*/ 6022210 w 9144000"/>
              <a:gd name="connsiteY5" fmla="*/ 5928708 h 6849836"/>
              <a:gd name="connsiteX6" fmla="*/ 9525 w 9144000"/>
              <a:gd name="connsiteY6" fmla="*/ 4769436 h 6849836"/>
              <a:gd name="connsiteX7" fmla="*/ 0 w 9144000"/>
              <a:gd name="connsiteY7" fmla="*/ 0 h 6849836"/>
              <a:gd name="connsiteX0" fmla="*/ 0 w 9144000"/>
              <a:gd name="connsiteY0" fmla="*/ 0 h 6849836"/>
              <a:gd name="connsiteX1" fmla="*/ 9144000 w 9144000"/>
              <a:gd name="connsiteY1" fmla="*/ 0 h 6849836"/>
              <a:gd name="connsiteX2" fmla="*/ 9144000 w 9144000"/>
              <a:gd name="connsiteY2" fmla="*/ 4928377 h 6849836"/>
              <a:gd name="connsiteX3" fmla="*/ 3894012 w 9144000"/>
              <a:gd name="connsiteY3" fmla="*/ 6818497 h 6849836"/>
              <a:gd name="connsiteX4" fmla="*/ 3500070 w 9144000"/>
              <a:gd name="connsiteY4" fmla="*/ 6849836 h 6849836"/>
              <a:gd name="connsiteX5" fmla="*/ 6022210 w 9144000"/>
              <a:gd name="connsiteY5" fmla="*/ 5928708 h 6849836"/>
              <a:gd name="connsiteX6" fmla="*/ 9525 w 9144000"/>
              <a:gd name="connsiteY6" fmla="*/ 4769436 h 6849836"/>
              <a:gd name="connsiteX7" fmla="*/ 0 w 9144000"/>
              <a:gd name="connsiteY7" fmla="*/ 0 h 6849836"/>
              <a:gd name="connsiteX0" fmla="*/ 0 w 9144000"/>
              <a:gd name="connsiteY0" fmla="*/ 0 h 6818497"/>
              <a:gd name="connsiteX1" fmla="*/ 9144000 w 9144000"/>
              <a:gd name="connsiteY1" fmla="*/ 0 h 6818497"/>
              <a:gd name="connsiteX2" fmla="*/ 9144000 w 9144000"/>
              <a:gd name="connsiteY2" fmla="*/ 4928377 h 6818497"/>
              <a:gd name="connsiteX3" fmla="*/ 3894012 w 9144000"/>
              <a:gd name="connsiteY3" fmla="*/ 6818497 h 6818497"/>
              <a:gd name="connsiteX4" fmla="*/ 3701776 w 9144000"/>
              <a:gd name="connsiteY4" fmla="*/ 6702094 h 6818497"/>
              <a:gd name="connsiteX5" fmla="*/ 6022210 w 9144000"/>
              <a:gd name="connsiteY5" fmla="*/ 5928708 h 6818497"/>
              <a:gd name="connsiteX6" fmla="*/ 9525 w 9144000"/>
              <a:gd name="connsiteY6" fmla="*/ 4769436 h 6818497"/>
              <a:gd name="connsiteX7" fmla="*/ 0 w 9144000"/>
              <a:gd name="connsiteY7" fmla="*/ 0 h 6818497"/>
              <a:gd name="connsiteX0" fmla="*/ 0 w 9144000"/>
              <a:gd name="connsiteY0" fmla="*/ 0 h 6818498"/>
              <a:gd name="connsiteX1" fmla="*/ 9144000 w 9144000"/>
              <a:gd name="connsiteY1" fmla="*/ 0 h 6818498"/>
              <a:gd name="connsiteX2" fmla="*/ 9144000 w 9144000"/>
              <a:gd name="connsiteY2" fmla="*/ 4928377 h 6818498"/>
              <a:gd name="connsiteX3" fmla="*/ 3894012 w 9144000"/>
              <a:gd name="connsiteY3" fmla="*/ 6818497 h 6818498"/>
              <a:gd name="connsiteX4" fmla="*/ 3688329 w 9144000"/>
              <a:gd name="connsiteY4" fmla="*/ 6818498 h 6818498"/>
              <a:gd name="connsiteX5" fmla="*/ 6022210 w 9144000"/>
              <a:gd name="connsiteY5" fmla="*/ 5928708 h 6818498"/>
              <a:gd name="connsiteX6" fmla="*/ 9525 w 9144000"/>
              <a:gd name="connsiteY6" fmla="*/ 4769436 h 6818498"/>
              <a:gd name="connsiteX7" fmla="*/ 0 w 9144000"/>
              <a:gd name="connsiteY7" fmla="*/ 0 h 6818498"/>
              <a:gd name="connsiteX0" fmla="*/ 0 w 9144000"/>
              <a:gd name="connsiteY0" fmla="*/ 0 h 6818498"/>
              <a:gd name="connsiteX1" fmla="*/ 9144000 w 9144000"/>
              <a:gd name="connsiteY1" fmla="*/ 0 h 6818498"/>
              <a:gd name="connsiteX2" fmla="*/ 9144000 w 9144000"/>
              <a:gd name="connsiteY2" fmla="*/ 4842754 h 6818498"/>
              <a:gd name="connsiteX3" fmla="*/ 3894012 w 9144000"/>
              <a:gd name="connsiteY3" fmla="*/ 6818497 h 6818498"/>
              <a:gd name="connsiteX4" fmla="*/ 3688329 w 9144000"/>
              <a:gd name="connsiteY4" fmla="*/ 6818498 h 6818498"/>
              <a:gd name="connsiteX5" fmla="*/ 6022210 w 9144000"/>
              <a:gd name="connsiteY5" fmla="*/ 5928708 h 6818498"/>
              <a:gd name="connsiteX6" fmla="*/ 9525 w 9144000"/>
              <a:gd name="connsiteY6" fmla="*/ 4769436 h 6818498"/>
              <a:gd name="connsiteX7" fmla="*/ 0 w 9144000"/>
              <a:gd name="connsiteY7" fmla="*/ 0 h 6818498"/>
              <a:gd name="connsiteX0" fmla="*/ 0 w 9144000"/>
              <a:gd name="connsiteY0" fmla="*/ 0 h 6847039"/>
              <a:gd name="connsiteX1" fmla="*/ 9144000 w 9144000"/>
              <a:gd name="connsiteY1" fmla="*/ 28541 h 6847039"/>
              <a:gd name="connsiteX2" fmla="*/ 9144000 w 9144000"/>
              <a:gd name="connsiteY2" fmla="*/ 4871295 h 6847039"/>
              <a:gd name="connsiteX3" fmla="*/ 3894012 w 9144000"/>
              <a:gd name="connsiteY3" fmla="*/ 6847038 h 6847039"/>
              <a:gd name="connsiteX4" fmla="*/ 3688329 w 9144000"/>
              <a:gd name="connsiteY4" fmla="*/ 6847039 h 6847039"/>
              <a:gd name="connsiteX5" fmla="*/ 6022210 w 9144000"/>
              <a:gd name="connsiteY5" fmla="*/ 5957249 h 6847039"/>
              <a:gd name="connsiteX6" fmla="*/ 9525 w 9144000"/>
              <a:gd name="connsiteY6" fmla="*/ 4797977 h 6847039"/>
              <a:gd name="connsiteX7" fmla="*/ 0 w 9144000"/>
              <a:gd name="connsiteY7" fmla="*/ 0 h 6847039"/>
              <a:gd name="connsiteX0" fmla="*/ 0 w 9144000"/>
              <a:gd name="connsiteY0" fmla="*/ 9514 h 6856553"/>
              <a:gd name="connsiteX1" fmla="*/ 9134475 w 9144000"/>
              <a:gd name="connsiteY1" fmla="*/ 0 h 6856553"/>
              <a:gd name="connsiteX2" fmla="*/ 9144000 w 9144000"/>
              <a:gd name="connsiteY2" fmla="*/ 4880809 h 6856553"/>
              <a:gd name="connsiteX3" fmla="*/ 3894012 w 9144000"/>
              <a:gd name="connsiteY3" fmla="*/ 6856552 h 6856553"/>
              <a:gd name="connsiteX4" fmla="*/ 3688329 w 9144000"/>
              <a:gd name="connsiteY4" fmla="*/ 6856553 h 6856553"/>
              <a:gd name="connsiteX5" fmla="*/ 6022210 w 9144000"/>
              <a:gd name="connsiteY5" fmla="*/ 5966763 h 6856553"/>
              <a:gd name="connsiteX6" fmla="*/ 9525 w 9144000"/>
              <a:gd name="connsiteY6" fmla="*/ 4807491 h 6856553"/>
              <a:gd name="connsiteX7" fmla="*/ 0 w 9144000"/>
              <a:gd name="connsiteY7" fmla="*/ 9514 h 6856553"/>
              <a:gd name="connsiteX0" fmla="*/ 3810 w 9147810"/>
              <a:gd name="connsiteY0" fmla="*/ 9514 h 6856553"/>
              <a:gd name="connsiteX1" fmla="*/ 9138285 w 9147810"/>
              <a:gd name="connsiteY1" fmla="*/ 0 h 6856553"/>
              <a:gd name="connsiteX2" fmla="*/ 9147810 w 9147810"/>
              <a:gd name="connsiteY2" fmla="*/ 4880809 h 6856553"/>
              <a:gd name="connsiteX3" fmla="*/ 3897822 w 9147810"/>
              <a:gd name="connsiteY3" fmla="*/ 6856552 h 6856553"/>
              <a:gd name="connsiteX4" fmla="*/ 3692139 w 9147810"/>
              <a:gd name="connsiteY4" fmla="*/ 6856553 h 6856553"/>
              <a:gd name="connsiteX5" fmla="*/ 6026020 w 9147810"/>
              <a:gd name="connsiteY5" fmla="*/ 5966763 h 6856553"/>
              <a:gd name="connsiteX6" fmla="*/ 0 w 9147810"/>
              <a:gd name="connsiteY6" fmla="*/ 4807491 h 6856553"/>
              <a:gd name="connsiteX7" fmla="*/ 3810 w 9147810"/>
              <a:gd name="connsiteY7" fmla="*/ 9514 h 6856553"/>
              <a:gd name="connsiteX0" fmla="*/ 3810 w 9147810"/>
              <a:gd name="connsiteY0" fmla="*/ 11417 h 6858456"/>
              <a:gd name="connsiteX1" fmla="*/ 9145905 w 9147810"/>
              <a:gd name="connsiteY1" fmla="*/ 0 h 6858456"/>
              <a:gd name="connsiteX2" fmla="*/ 9147810 w 9147810"/>
              <a:gd name="connsiteY2" fmla="*/ 4882712 h 6858456"/>
              <a:gd name="connsiteX3" fmla="*/ 3897822 w 9147810"/>
              <a:gd name="connsiteY3" fmla="*/ 6858455 h 6858456"/>
              <a:gd name="connsiteX4" fmla="*/ 3692139 w 9147810"/>
              <a:gd name="connsiteY4" fmla="*/ 6858456 h 6858456"/>
              <a:gd name="connsiteX5" fmla="*/ 6026020 w 9147810"/>
              <a:gd name="connsiteY5" fmla="*/ 5968666 h 6858456"/>
              <a:gd name="connsiteX6" fmla="*/ 0 w 9147810"/>
              <a:gd name="connsiteY6" fmla="*/ 4809394 h 6858456"/>
              <a:gd name="connsiteX7" fmla="*/ 3810 w 9147810"/>
              <a:gd name="connsiteY7" fmla="*/ 11417 h 6858456"/>
              <a:gd name="connsiteX0" fmla="*/ 3810 w 9147810"/>
              <a:gd name="connsiteY0" fmla="*/ 3806 h 6858456"/>
              <a:gd name="connsiteX1" fmla="*/ 9145905 w 9147810"/>
              <a:gd name="connsiteY1" fmla="*/ 0 h 6858456"/>
              <a:gd name="connsiteX2" fmla="*/ 9147810 w 9147810"/>
              <a:gd name="connsiteY2" fmla="*/ 4882712 h 6858456"/>
              <a:gd name="connsiteX3" fmla="*/ 3897822 w 9147810"/>
              <a:gd name="connsiteY3" fmla="*/ 6858455 h 6858456"/>
              <a:gd name="connsiteX4" fmla="*/ 3692139 w 9147810"/>
              <a:gd name="connsiteY4" fmla="*/ 6858456 h 6858456"/>
              <a:gd name="connsiteX5" fmla="*/ 6026020 w 9147810"/>
              <a:gd name="connsiteY5" fmla="*/ 5968666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882712 h 6858456"/>
              <a:gd name="connsiteX3" fmla="*/ 3897822 w 9147810"/>
              <a:gd name="connsiteY3" fmla="*/ 6858455 h 6858456"/>
              <a:gd name="connsiteX4" fmla="*/ 3692139 w 9147810"/>
              <a:gd name="connsiteY4" fmla="*/ 6858456 h 6858456"/>
              <a:gd name="connsiteX5" fmla="*/ 4806088 w 9147810"/>
              <a:gd name="connsiteY5" fmla="*/ 6240903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5190077 h 6858456"/>
              <a:gd name="connsiteX3" fmla="*/ 3897822 w 9147810"/>
              <a:gd name="connsiteY3" fmla="*/ 6858455 h 6858456"/>
              <a:gd name="connsiteX4" fmla="*/ 3692139 w 9147810"/>
              <a:gd name="connsiteY4" fmla="*/ 6858456 h 6858456"/>
              <a:gd name="connsiteX5" fmla="*/ 4806088 w 9147810"/>
              <a:gd name="connsiteY5" fmla="*/ 6240903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5190077 h 6858456"/>
              <a:gd name="connsiteX3" fmla="*/ 3897822 w 9147810"/>
              <a:gd name="connsiteY3" fmla="*/ 6858455 h 6858456"/>
              <a:gd name="connsiteX4" fmla="*/ 3692139 w 9147810"/>
              <a:gd name="connsiteY4" fmla="*/ 6858456 h 6858456"/>
              <a:gd name="connsiteX5" fmla="*/ 5083046 w 9147810"/>
              <a:gd name="connsiteY5" fmla="*/ 6381413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5190077 h 6858456"/>
              <a:gd name="connsiteX3" fmla="*/ 3897822 w 9147810"/>
              <a:gd name="connsiteY3" fmla="*/ 6858455 h 6858456"/>
              <a:gd name="connsiteX4" fmla="*/ 3692139 w 9147810"/>
              <a:gd name="connsiteY4" fmla="*/ 6858456 h 6858456"/>
              <a:gd name="connsiteX5" fmla="*/ 5096494 w 9147810"/>
              <a:gd name="connsiteY5" fmla="*/ 6381414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3897822 w 9147810"/>
              <a:gd name="connsiteY3" fmla="*/ 6858455 h 6858456"/>
              <a:gd name="connsiteX4" fmla="*/ 3692139 w 9147810"/>
              <a:gd name="connsiteY4" fmla="*/ 6858456 h 6858456"/>
              <a:gd name="connsiteX5" fmla="*/ 5096494 w 9147810"/>
              <a:gd name="connsiteY5" fmla="*/ 6381414 h 6858456"/>
              <a:gd name="connsiteX6" fmla="*/ 0 w 9147810"/>
              <a:gd name="connsiteY6" fmla="*/ 4809394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3897822 w 9147810"/>
              <a:gd name="connsiteY3" fmla="*/ 6858455 h 6858456"/>
              <a:gd name="connsiteX4" fmla="*/ 3692139 w 9147810"/>
              <a:gd name="connsiteY4" fmla="*/ 6858456 h 6858456"/>
              <a:gd name="connsiteX5" fmla="*/ 5096494 w 9147810"/>
              <a:gd name="connsiteY5" fmla="*/ 6381414 h 6858456"/>
              <a:gd name="connsiteX6" fmla="*/ 0 w 9147810"/>
              <a:gd name="connsiteY6" fmla="*/ 4976248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4726497 w 9147810"/>
              <a:gd name="connsiteY3" fmla="*/ 6848941 h 6858456"/>
              <a:gd name="connsiteX4" fmla="*/ 3692139 w 9147810"/>
              <a:gd name="connsiteY4" fmla="*/ 6858456 h 6858456"/>
              <a:gd name="connsiteX5" fmla="*/ 5096494 w 9147810"/>
              <a:gd name="connsiteY5" fmla="*/ 6381414 h 6858456"/>
              <a:gd name="connsiteX6" fmla="*/ 0 w 9147810"/>
              <a:gd name="connsiteY6" fmla="*/ 4976248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4726497 w 9147810"/>
              <a:gd name="connsiteY3" fmla="*/ 6848941 h 6858456"/>
              <a:gd name="connsiteX4" fmla="*/ 4099333 w 9147810"/>
              <a:gd name="connsiteY4" fmla="*/ 6858456 h 6858456"/>
              <a:gd name="connsiteX5" fmla="*/ 5096494 w 9147810"/>
              <a:gd name="connsiteY5" fmla="*/ 6381414 h 6858456"/>
              <a:gd name="connsiteX6" fmla="*/ 0 w 9147810"/>
              <a:gd name="connsiteY6" fmla="*/ 4976248 h 6858456"/>
              <a:gd name="connsiteX7" fmla="*/ 3810 w 9147810"/>
              <a:gd name="connsiteY7" fmla="*/ 3806 h 6858456"/>
              <a:gd name="connsiteX0" fmla="*/ 3810 w 9147810"/>
              <a:gd name="connsiteY0" fmla="*/ 3806 h 6858456"/>
              <a:gd name="connsiteX1" fmla="*/ 9145905 w 9147810"/>
              <a:gd name="connsiteY1" fmla="*/ 0 h 6858456"/>
              <a:gd name="connsiteX2" fmla="*/ 9147810 w 9147810"/>
              <a:gd name="connsiteY2" fmla="*/ 4615799 h 6858456"/>
              <a:gd name="connsiteX3" fmla="*/ 4726497 w 9147810"/>
              <a:gd name="connsiteY3" fmla="*/ 6848941 h 6858456"/>
              <a:gd name="connsiteX4" fmla="*/ 4120115 w 9147810"/>
              <a:gd name="connsiteY4" fmla="*/ 6858456 h 6858456"/>
              <a:gd name="connsiteX5" fmla="*/ 5096494 w 9147810"/>
              <a:gd name="connsiteY5" fmla="*/ 6381414 h 6858456"/>
              <a:gd name="connsiteX6" fmla="*/ 0 w 9147810"/>
              <a:gd name="connsiteY6" fmla="*/ 4976248 h 6858456"/>
              <a:gd name="connsiteX7" fmla="*/ 3810 w 9147810"/>
              <a:gd name="connsiteY7" fmla="*/ 3806 h 6858456"/>
              <a:gd name="connsiteX0" fmla="*/ 3810 w 9147810"/>
              <a:gd name="connsiteY0" fmla="*/ 3806 h 6862780"/>
              <a:gd name="connsiteX1" fmla="*/ 9145905 w 9147810"/>
              <a:gd name="connsiteY1" fmla="*/ 0 h 6862780"/>
              <a:gd name="connsiteX2" fmla="*/ 9147810 w 9147810"/>
              <a:gd name="connsiteY2" fmla="*/ 4615799 h 6862780"/>
              <a:gd name="connsiteX3" fmla="*/ 4300470 w 9147810"/>
              <a:gd name="connsiteY3" fmla="*/ 6862780 h 6862780"/>
              <a:gd name="connsiteX4" fmla="*/ 4120115 w 9147810"/>
              <a:gd name="connsiteY4" fmla="*/ 6858456 h 6862780"/>
              <a:gd name="connsiteX5" fmla="*/ 5096494 w 9147810"/>
              <a:gd name="connsiteY5" fmla="*/ 6381414 h 6862780"/>
              <a:gd name="connsiteX6" fmla="*/ 0 w 9147810"/>
              <a:gd name="connsiteY6" fmla="*/ 4976248 h 6862780"/>
              <a:gd name="connsiteX7" fmla="*/ 3810 w 9147810"/>
              <a:gd name="connsiteY7" fmla="*/ 3806 h 6862780"/>
              <a:gd name="connsiteX0" fmla="*/ 3810 w 9147810"/>
              <a:gd name="connsiteY0" fmla="*/ 3806 h 6862780"/>
              <a:gd name="connsiteX1" fmla="*/ 9145905 w 9147810"/>
              <a:gd name="connsiteY1" fmla="*/ 0 h 6862780"/>
              <a:gd name="connsiteX2" fmla="*/ 9147810 w 9147810"/>
              <a:gd name="connsiteY2" fmla="*/ 4615799 h 6862780"/>
              <a:gd name="connsiteX3" fmla="*/ 4300470 w 9147810"/>
              <a:gd name="connsiteY3" fmla="*/ 6862780 h 6862780"/>
              <a:gd name="connsiteX4" fmla="*/ 4120115 w 9147810"/>
              <a:gd name="connsiteY4" fmla="*/ 6862262 h 6862780"/>
              <a:gd name="connsiteX5" fmla="*/ 5096494 w 9147810"/>
              <a:gd name="connsiteY5" fmla="*/ 6381414 h 6862780"/>
              <a:gd name="connsiteX6" fmla="*/ 0 w 9147810"/>
              <a:gd name="connsiteY6" fmla="*/ 4976248 h 6862780"/>
              <a:gd name="connsiteX7" fmla="*/ 3810 w 9147810"/>
              <a:gd name="connsiteY7" fmla="*/ 3806 h 6862780"/>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096494 w 9147810"/>
              <a:gd name="connsiteY5" fmla="*/ 6381414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175076 w 9147810"/>
              <a:gd name="connsiteY5" fmla="*/ 6398063 h 6862262"/>
              <a:gd name="connsiteX6" fmla="*/ 0 w 9147810"/>
              <a:gd name="connsiteY6" fmla="*/ 4976248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175076 w 9147810"/>
              <a:gd name="connsiteY5" fmla="*/ 6398063 h 6862262"/>
              <a:gd name="connsiteX6" fmla="*/ 0 w 9147810"/>
              <a:gd name="connsiteY6" fmla="*/ 4959600 h 6862262"/>
              <a:gd name="connsiteX7" fmla="*/ 3810 w 9147810"/>
              <a:gd name="connsiteY7" fmla="*/ 3806 h 6862262"/>
              <a:gd name="connsiteX0" fmla="*/ 3810 w 9147810"/>
              <a:gd name="connsiteY0" fmla="*/ 3806 h 6862262"/>
              <a:gd name="connsiteX1" fmla="*/ 9145905 w 9147810"/>
              <a:gd name="connsiteY1" fmla="*/ 0 h 6862262"/>
              <a:gd name="connsiteX2" fmla="*/ 9147810 w 9147810"/>
              <a:gd name="connsiteY2" fmla="*/ 4615799 h 6862262"/>
              <a:gd name="connsiteX3" fmla="*/ 4300470 w 9147810"/>
              <a:gd name="connsiteY3" fmla="*/ 6858975 h 6862262"/>
              <a:gd name="connsiteX4" fmla="*/ 4120115 w 9147810"/>
              <a:gd name="connsiteY4" fmla="*/ 6862262 h 6862262"/>
              <a:gd name="connsiteX5" fmla="*/ 5175076 w 9147810"/>
              <a:gd name="connsiteY5" fmla="*/ 6398063 h 6862262"/>
              <a:gd name="connsiteX6" fmla="*/ 0 w 9147810"/>
              <a:gd name="connsiteY6" fmla="*/ 4961979 h 6862262"/>
              <a:gd name="connsiteX7" fmla="*/ 3810 w 9147810"/>
              <a:gd name="connsiteY7" fmla="*/ 3806 h 6862262"/>
              <a:gd name="connsiteX0" fmla="*/ 3810 w 9147810"/>
              <a:gd name="connsiteY0" fmla="*/ 3806 h 6858975"/>
              <a:gd name="connsiteX1" fmla="*/ 9145905 w 9147810"/>
              <a:gd name="connsiteY1" fmla="*/ 0 h 6858975"/>
              <a:gd name="connsiteX2" fmla="*/ 9147810 w 9147810"/>
              <a:gd name="connsiteY2" fmla="*/ 4615799 h 6858975"/>
              <a:gd name="connsiteX3" fmla="*/ 4300470 w 9147810"/>
              <a:gd name="connsiteY3" fmla="*/ 6858975 h 6858975"/>
              <a:gd name="connsiteX4" fmla="*/ 4186195 w 9147810"/>
              <a:gd name="connsiteY4" fmla="*/ 6855127 h 6858975"/>
              <a:gd name="connsiteX5" fmla="*/ 5175076 w 9147810"/>
              <a:gd name="connsiteY5" fmla="*/ 6398063 h 6858975"/>
              <a:gd name="connsiteX6" fmla="*/ 0 w 9147810"/>
              <a:gd name="connsiteY6" fmla="*/ 4961979 h 6858975"/>
              <a:gd name="connsiteX7" fmla="*/ 3810 w 9147810"/>
              <a:gd name="connsiteY7" fmla="*/ 3806 h 6858975"/>
              <a:gd name="connsiteX0" fmla="*/ 3810 w 9147810"/>
              <a:gd name="connsiteY0" fmla="*/ 3806 h 6859884"/>
              <a:gd name="connsiteX1" fmla="*/ 9145905 w 9147810"/>
              <a:gd name="connsiteY1" fmla="*/ 0 h 6859884"/>
              <a:gd name="connsiteX2" fmla="*/ 9147810 w 9147810"/>
              <a:gd name="connsiteY2" fmla="*/ 4615799 h 6859884"/>
              <a:gd name="connsiteX3" fmla="*/ 4300470 w 9147810"/>
              <a:gd name="connsiteY3" fmla="*/ 6858975 h 6859884"/>
              <a:gd name="connsiteX4" fmla="*/ 4177266 w 9147810"/>
              <a:gd name="connsiteY4" fmla="*/ 6859884 h 6859884"/>
              <a:gd name="connsiteX5" fmla="*/ 5175076 w 9147810"/>
              <a:gd name="connsiteY5" fmla="*/ 6398063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7266 w 9147810"/>
              <a:gd name="connsiteY4" fmla="*/ 6859884 h 6859884"/>
              <a:gd name="connsiteX5" fmla="*/ 5175076 w 9147810"/>
              <a:gd name="connsiteY5" fmla="*/ 6398063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7266 w 9147810"/>
              <a:gd name="connsiteY4" fmla="*/ 6859884 h 6859884"/>
              <a:gd name="connsiteX5" fmla="*/ 5180435 w 9147810"/>
              <a:gd name="connsiteY5" fmla="*/ 6395685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7266 w 9147810"/>
              <a:gd name="connsiteY4" fmla="*/ 6859884 h 6859884"/>
              <a:gd name="connsiteX5" fmla="*/ 5178649 w 9147810"/>
              <a:gd name="connsiteY5" fmla="*/ 6398063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80838 w 9147810"/>
              <a:gd name="connsiteY4" fmla="*/ 6859884 h 6859884"/>
              <a:gd name="connsiteX5" fmla="*/ 5178649 w 9147810"/>
              <a:gd name="connsiteY5" fmla="*/ 6398063 h 6859884"/>
              <a:gd name="connsiteX6" fmla="*/ 0 w 9147810"/>
              <a:gd name="connsiteY6" fmla="*/ 4961979 h 6859884"/>
              <a:gd name="connsiteX7" fmla="*/ 3810 w 9147810"/>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5480 w 9147810"/>
              <a:gd name="connsiteY4" fmla="*/ 6859884 h 6859884"/>
              <a:gd name="connsiteX5" fmla="*/ 5178649 w 9147810"/>
              <a:gd name="connsiteY5" fmla="*/ 6398063 h 6859884"/>
              <a:gd name="connsiteX6" fmla="*/ 0 w 9147810"/>
              <a:gd name="connsiteY6" fmla="*/ 4961979 h 6859884"/>
              <a:gd name="connsiteX7" fmla="*/ 3810 w 9147810"/>
              <a:gd name="connsiteY7" fmla="*/ 3806 h 6859884"/>
              <a:gd name="connsiteX0" fmla="*/ 2024 w 9146024"/>
              <a:gd name="connsiteY0" fmla="*/ 3806 h 6859884"/>
              <a:gd name="connsiteX1" fmla="*/ 9144119 w 9146024"/>
              <a:gd name="connsiteY1" fmla="*/ 0 h 6859884"/>
              <a:gd name="connsiteX2" fmla="*/ 9146024 w 9146024"/>
              <a:gd name="connsiteY2" fmla="*/ 4615799 h 6859884"/>
              <a:gd name="connsiteX3" fmla="*/ 4284397 w 9146024"/>
              <a:gd name="connsiteY3" fmla="*/ 6858975 h 6859884"/>
              <a:gd name="connsiteX4" fmla="*/ 4173694 w 9146024"/>
              <a:gd name="connsiteY4" fmla="*/ 6859884 h 6859884"/>
              <a:gd name="connsiteX5" fmla="*/ 5176863 w 9146024"/>
              <a:gd name="connsiteY5" fmla="*/ 6398063 h 6859884"/>
              <a:gd name="connsiteX6" fmla="*/ 0 w 9146024"/>
              <a:gd name="connsiteY6" fmla="*/ 4961980 h 6859884"/>
              <a:gd name="connsiteX7" fmla="*/ 2024 w 9146024"/>
              <a:gd name="connsiteY7" fmla="*/ 3806 h 6859884"/>
              <a:gd name="connsiteX0" fmla="*/ 3810 w 9147810"/>
              <a:gd name="connsiteY0" fmla="*/ 3806 h 6859884"/>
              <a:gd name="connsiteX1" fmla="*/ 9145905 w 9147810"/>
              <a:gd name="connsiteY1" fmla="*/ 0 h 6859884"/>
              <a:gd name="connsiteX2" fmla="*/ 9147810 w 9147810"/>
              <a:gd name="connsiteY2" fmla="*/ 4615799 h 6859884"/>
              <a:gd name="connsiteX3" fmla="*/ 4286183 w 9147810"/>
              <a:gd name="connsiteY3" fmla="*/ 6858975 h 6859884"/>
              <a:gd name="connsiteX4" fmla="*/ 4175480 w 9147810"/>
              <a:gd name="connsiteY4" fmla="*/ 6859884 h 6859884"/>
              <a:gd name="connsiteX5" fmla="*/ 5178649 w 9147810"/>
              <a:gd name="connsiteY5" fmla="*/ 6398063 h 6859884"/>
              <a:gd name="connsiteX6" fmla="*/ 0 w 9147810"/>
              <a:gd name="connsiteY6" fmla="*/ 4959602 h 6859884"/>
              <a:gd name="connsiteX7" fmla="*/ 3810 w 9147810"/>
              <a:gd name="connsiteY7" fmla="*/ 3806 h 6859884"/>
              <a:gd name="connsiteX0" fmla="*/ 7382 w 9151382"/>
              <a:gd name="connsiteY0" fmla="*/ 3806 h 6859884"/>
              <a:gd name="connsiteX1" fmla="*/ 9149477 w 9151382"/>
              <a:gd name="connsiteY1" fmla="*/ 0 h 6859884"/>
              <a:gd name="connsiteX2" fmla="*/ 9151382 w 9151382"/>
              <a:gd name="connsiteY2" fmla="*/ 4615799 h 6859884"/>
              <a:gd name="connsiteX3" fmla="*/ 4289755 w 9151382"/>
              <a:gd name="connsiteY3" fmla="*/ 6858975 h 6859884"/>
              <a:gd name="connsiteX4" fmla="*/ 4179052 w 9151382"/>
              <a:gd name="connsiteY4" fmla="*/ 6859884 h 6859884"/>
              <a:gd name="connsiteX5" fmla="*/ 5182221 w 9151382"/>
              <a:gd name="connsiteY5" fmla="*/ 6398063 h 6859884"/>
              <a:gd name="connsiteX6" fmla="*/ 0 w 9151382"/>
              <a:gd name="connsiteY6" fmla="*/ 4961982 h 6859884"/>
              <a:gd name="connsiteX7" fmla="*/ 7382 w 9151382"/>
              <a:gd name="connsiteY7" fmla="*/ 3806 h 6859884"/>
              <a:gd name="connsiteX0" fmla="*/ 2024 w 9151382"/>
              <a:gd name="connsiteY0" fmla="*/ 3806 h 6859884"/>
              <a:gd name="connsiteX1" fmla="*/ 9149477 w 9151382"/>
              <a:gd name="connsiteY1" fmla="*/ 0 h 6859884"/>
              <a:gd name="connsiteX2" fmla="*/ 9151382 w 9151382"/>
              <a:gd name="connsiteY2" fmla="*/ 4615799 h 6859884"/>
              <a:gd name="connsiteX3" fmla="*/ 4289755 w 9151382"/>
              <a:gd name="connsiteY3" fmla="*/ 6858975 h 6859884"/>
              <a:gd name="connsiteX4" fmla="*/ 4179052 w 9151382"/>
              <a:gd name="connsiteY4" fmla="*/ 6859884 h 6859884"/>
              <a:gd name="connsiteX5" fmla="*/ 5182221 w 9151382"/>
              <a:gd name="connsiteY5" fmla="*/ 6398063 h 6859884"/>
              <a:gd name="connsiteX6" fmla="*/ 0 w 9151382"/>
              <a:gd name="connsiteY6" fmla="*/ 4961982 h 6859884"/>
              <a:gd name="connsiteX7" fmla="*/ 2024 w 9151382"/>
              <a:gd name="connsiteY7" fmla="*/ 3806 h 6859884"/>
              <a:gd name="connsiteX0" fmla="*/ 2024 w 9153049"/>
              <a:gd name="connsiteY0" fmla="*/ 3806 h 6859884"/>
              <a:gd name="connsiteX1" fmla="*/ 9153049 w 9153049"/>
              <a:gd name="connsiteY1" fmla="*/ 0 h 6859884"/>
              <a:gd name="connsiteX2" fmla="*/ 9151382 w 9153049"/>
              <a:gd name="connsiteY2" fmla="*/ 4615799 h 6859884"/>
              <a:gd name="connsiteX3" fmla="*/ 4289755 w 9153049"/>
              <a:gd name="connsiteY3" fmla="*/ 6858975 h 6859884"/>
              <a:gd name="connsiteX4" fmla="*/ 4179052 w 9153049"/>
              <a:gd name="connsiteY4" fmla="*/ 6859884 h 6859884"/>
              <a:gd name="connsiteX5" fmla="*/ 5182221 w 9153049"/>
              <a:gd name="connsiteY5" fmla="*/ 6398063 h 6859884"/>
              <a:gd name="connsiteX6" fmla="*/ 0 w 9153049"/>
              <a:gd name="connsiteY6" fmla="*/ 4961982 h 6859884"/>
              <a:gd name="connsiteX7" fmla="*/ 2024 w 9153049"/>
              <a:gd name="connsiteY7" fmla="*/ 3806 h 685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3049" h="6859884">
                <a:moveTo>
                  <a:pt x="2024" y="3806"/>
                </a:moveTo>
                <a:lnTo>
                  <a:pt x="9153049" y="0"/>
                </a:lnTo>
                <a:cubicBezTo>
                  <a:pt x="9152493" y="1538600"/>
                  <a:pt x="9151938" y="3077199"/>
                  <a:pt x="9151382" y="4615799"/>
                </a:cubicBezTo>
                <a:lnTo>
                  <a:pt x="4289755" y="6858975"/>
                </a:lnTo>
                <a:lnTo>
                  <a:pt x="4179052" y="6859884"/>
                </a:lnTo>
                <a:lnTo>
                  <a:pt x="5182221" y="6398063"/>
                </a:lnTo>
                <a:lnTo>
                  <a:pt x="0" y="4961982"/>
                </a:lnTo>
                <a:cubicBezTo>
                  <a:pt x="0" y="3242150"/>
                  <a:pt x="2024" y="1723638"/>
                  <a:pt x="2024" y="380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tIns="0" bIns="720000" anchor="ctr">
            <a:noAutofit/>
          </a:bodyPr>
          <a:lstStyle>
            <a:lvl1pPr marL="0" indent="0" algn="ctr">
              <a:buNone/>
              <a:defRPr>
                <a:solidFill>
                  <a:schemeClr val="tx1"/>
                </a:solidFill>
              </a:defRPr>
            </a:lvl1pPr>
          </a:lstStyle>
          <a:p>
            <a:r>
              <a:rPr lang="de-DE"/>
              <a:t>Bild durch Klicken auf Symbol hinzufügen</a:t>
            </a:r>
            <a:endParaRPr lang="de-DE" dirty="0"/>
          </a:p>
        </p:txBody>
      </p:sp>
      <p:sp>
        <p:nvSpPr>
          <p:cNvPr id="2" name="Titel 1"/>
          <p:cNvSpPr>
            <a:spLocks noGrp="1"/>
          </p:cNvSpPr>
          <p:nvPr>
            <p:ph type="ctrTitle" hasCustomPrompt="1"/>
          </p:nvPr>
        </p:nvSpPr>
        <p:spPr>
          <a:xfrm>
            <a:off x="-9525" y="342254"/>
            <a:ext cx="12201525" cy="1253402"/>
          </a:xfrm>
        </p:spPr>
        <p:txBody>
          <a:bodyPr lIns="471600" tIns="72000" rIns="471600" bIns="36000" anchor="b">
            <a:spAutoFit/>
          </a:bodyPr>
          <a:lstStyle>
            <a:lvl1pPr algn="l">
              <a:lnSpc>
                <a:spcPct val="93000"/>
              </a:lnSpc>
              <a:spcAft>
                <a:spcPts val="600"/>
              </a:spcAft>
              <a:defRPr sz="4000">
                <a:solidFill>
                  <a:schemeClr val="tx1"/>
                </a:solidFill>
              </a:defRPr>
            </a:lvl1pPr>
          </a:lstStyle>
          <a:p>
            <a:r>
              <a:rPr lang="de-DE" dirty="0"/>
              <a:t>Ein- oder </a:t>
            </a:r>
            <a:br>
              <a:rPr lang="de-DE" dirty="0"/>
            </a:br>
            <a:r>
              <a:rPr lang="de-DE" dirty="0"/>
              <a:t>Zweizeiliger </a:t>
            </a:r>
            <a:r>
              <a:rPr lang="de-DE" dirty="0" err="1"/>
              <a:t>titel</a:t>
            </a:r>
            <a:r>
              <a:rPr lang="de-DE" dirty="0"/>
              <a:t>.</a:t>
            </a:r>
          </a:p>
        </p:txBody>
      </p:sp>
      <p:sp>
        <p:nvSpPr>
          <p:cNvPr id="3" name="Untertitel 2"/>
          <p:cNvSpPr>
            <a:spLocks noGrp="1"/>
          </p:cNvSpPr>
          <p:nvPr>
            <p:ph type="subTitle" idx="1" hasCustomPrompt="1"/>
          </p:nvPr>
        </p:nvSpPr>
        <p:spPr>
          <a:xfrm>
            <a:off x="-9525" y="1716665"/>
            <a:ext cx="12201525" cy="386055"/>
          </a:xfrm>
          <a:prstGeom prst="rect">
            <a:avLst/>
          </a:prstGeom>
        </p:spPr>
        <p:txBody>
          <a:bodyPr lIns="471600" tIns="72000" rIns="471600" bIns="36000"/>
          <a:lstStyle>
            <a:lvl1pPr marL="0" indent="0" algn="l">
              <a:lnSpc>
                <a:spcPct val="93000"/>
              </a:lnSpc>
              <a:buNone/>
              <a:defRPr sz="20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Ein- oder Zweizeilige Subheadline.</a:t>
            </a:r>
          </a:p>
        </p:txBody>
      </p:sp>
      <p:sp>
        <p:nvSpPr>
          <p:cNvPr id="14" name="Textplatzhalter 13"/>
          <p:cNvSpPr>
            <a:spLocks noGrp="1"/>
          </p:cNvSpPr>
          <p:nvPr>
            <p:ph type="body" sz="quarter" idx="20" hasCustomPrompt="1"/>
          </p:nvPr>
        </p:nvSpPr>
        <p:spPr>
          <a:xfrm>
            <a:off x="488947" y="5624880"/>
            <a:ext cx="2095570" cy="319415"/>
          </a:xfrm>
          <a:prstGeom prst="rect">
            <a:avLst/>
          </a:prstGeom>
        </p:spPr>
        <p:txBody>
          <a:bodyPr anchor="b" anchorCtr="0"/>
          <a:lstStyle>
            <a:lvl1pPr marL="0" indent="0">
              <a:spcAft>
                <a:spcPts val="0"/>
              </a:spcAft>
              <a:buNone/>
              <a:defRPr sz="1200" b="1">
                <a:solidFill>
                  <a:srgbClr val="6F6F6F"/>
                </a:solidFill>
              </a:defRPr>
            </a:lvl1pPr>
          </a:lstStyle>
          <a:p>
            <a:pPr lvl="0"/>
            <a:r>
              <a:rPr lang="de-DE" dirty="0"/>
              <a:t>Abteilung | Datum</a:t>
            </a:r>
            <a:br>
              <a:rPr lang="de-DE" dirty="0"/>
            </a:br>
            <a:r>
              <a:rPr lang="de-DE" dirty="0"/>
              <a:t>Ersteller</a:t>
            </a:r>
          </a:p>
        </p:txBody>
      </p:sp>
      <p:pic>
        <p:nvPicPr>
          <p:cNvPr id="10" name="Grafik 9">
            <a:extLst>
              <a:ext uri="{FF2B5EF4-FFF2-40B4-BE49-F238E27FC236}">
                <a16:creationId xmlns:a16="http://schemas.microsoft.com/office/drawing/2014/main" id="{60869898-8C7A-44F6-B090-41106070EF22}"/>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3207" y="6138000"/>
            <a:ext cx="1260424" cy="432000"/>
          </a:xfrm>
          <a:prstGeom prst="rect">
            <a:avLst/>
          </a:prstGeom>
        </p:spPr>
      </p:pic>
      <p:pic>
        <p:nvPicPr>
          <p:cNvPr id="11" name="Grafik 10">
            <a:extLst>
              <a:ext uri="{FF2B5EF4-FFF2-40B4-BE49-F238E27FC236}">
                <a16:creationId xmlns:a16="http://schemas.microsoft.com/office/drawing/2014/main" id="{B666813A-A162-472B-BE57-F9F387A7CBA7}"/>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947" y="6138000"/>
            <a:ext cx="900847" cy="432000"/>
          </a:xfrm>
          <a:prstGeom prst="rect">
            <a:avLst/>
          </a:prstGeom>
        </p:spPr>
      </p:pic>
    </p:spTree>
    <p:extLst>
      <p:ext uri="{BB962C8B-B14F-4D97-AF65-F5344CB8AC3E}">
        <p14:creationId xmlns:p14="http://schemas.microsoft.com/office/powerpoint/2010/main" val="1928790628"/>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1326" userDrawn="1">
          <p15:clr>
            <a:srgbClr val="FBAE40"/>
          </p15:clr>
        </p15:guide>
        <p15:guide id="5" orient="horz" pos="1080" userDrawn="1">
          <p15:clr>
            <a:srgbClr val="FBAE40"/>
          </p15:clr>
        </p15:guide>
        <p15:guide id="6" orient="horz" pos="100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713287362"/>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4149686617"/>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88947" y="347184"/>
            <a:ext cx="11224684" cy="701474"/>
          </a:xfrm>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12" name="Inhaltsplatzhalter 11"/>
          <p:cNvSpPr>
            <a:spLocks noGrp="1"/>
          </p:cNvSpPr>
          <p:nvPr>
            <p:ph sz="quarter" idx="15" hasCustomPrompt="1"/>
          </p:nvPr>
        </p:nvSpPr>
        <p:spPr>
          <a:xfrm>
            <a:off x="488947" y="1413933"/>
            <a:ext cx="11224684" cy="4707467"/>
          </a:xfrm>
          <a:prstGeom prst="rect">
            <a:avLst/>
          </a:prstGeom>
        </p:spPr>
        <p:txBody>
          <a:bodyPr/>
          <a:lstStyle>
            <a:lvl1pPr>
              <a:defRPr baseline="0"/>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17141325"/>
      </p:ext>
    </p:extLst>
  </p:cSld>
  <p:clrMapOvr>
    <a:masterClrMapping/>
  </p:clrMapOvr>
  <p:hf hdr="0" dt="0"/>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488947" y="1413933"/>
            <a:ext cx="5497142" cy="470746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6216490" y="1413933"/>
            <a:ext cx="5497142" cy="470746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229688622"/>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guide id="9" pos="3771" userDrawn="1">
          <p15:clr>
            <a:srgbClr val="FBAE40"/>
          </p15:clr>
        </p15:guide>
        <p15:guide id="10" pos="391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Inhalte mit 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Textplatzhalter 3"/>
          <p:cNvSpPr>
            <a:spLocks noGrp="1"/>
          </p:cNvSpPr>
          <p:nvPr>
            <p:ph type="body" sz="quarter" idx="10" hasCustomPrompt="1"/>
          </p:nvPr>
        </p:nvSpPr>
        <p:spPr>
          <a:xfrm>
            <a:off x="488947" y="1413933"/>
            <a:ext cx="5497142" cy="345594"/>
          </a:xfrm>
        </p:spPr>
        <p:txBody>
          <a:bodyPr/>
          <a:lstStyle>
            <a:lvl1pPr marL="0" indent="0">
              <a:buNone/>
              <a:defRPr b="1"/>
            </a:lvl1pPr>
            <a:lvl2pPr marL="190800" indent="0">
              <a:buNone/>
              <a:defRPr b="1"/>
            </a:lvl2pPr>
            <a:lvl3pPr marL="381600" indent="0">
              <a:buNone/>
              <a:defRPr b="1"/>
            </a:lvl3pPr>
            <a:lvl4pPr marL="572400" indent="0">
              <a:buNone/>
              <a:defRPr b="1"/>
            </a:lvl4pPr>
            <a:lvl5pPr marL="763200" indent="0">
              <a:buNone/>
              <a:defRPr b="1"/>
            </a:lvl5pPr>
          </a:lstStyle>
          <a:p>
            <a:pPr lvl="0"/>
            <a:r>
              <a:rPr lang="de-DE" dirty="0"/>
              <a:t>Überschrift durch Klicken bearbeiten.</a:t>
            </a:r>
          </a:p>
        </p:txBody>
      </p:sp>
      <p:sp>
        <p:nvSpPr>
          <p:cNvPr id="6" name="Textplatzhalter 5"/>
          <p:cNvSpPr>
            <a:spLocks noGrp="1"/>
          </p:cNvSpPr>
          <p:nvPr>
            <p:ph type="body" sz="quarter" idx="11" hasCustomPrompt="1"/>
          </p:nvPr>
        </p:nvSpPr>
        <p:spPr>
          <a:xfrm>
            <a:off x="6216490" y="1413933"/>
            <a:ext cx="5497142" cy="345594"/>
          </a:xfrm>
        </p:spPr>
        <p:txBody>
          <a:bodyPr/>
          <a:lstStyle>
            <a:lvl1pPr marL="0" indent="0">
              <a:buNone/>
              <a:defRPr b="1" baseline="0"/>
            </a:lvl1pPr>
            <a:lvl2pPr marL="190800" indent="0">
              <a:buNone/>
              <a:defRPr b="1"/>
            </a:lvl2pPr>
            <a:lvl3pPr marL="381600" indent="0">
              <a:buNone/>
              <a:defRPr b="1"/>
            </a:lvl3pPr>
            <a:lvl4pPr marL="572400" indent="0">
              <a:buNone/>
              <a:defRPr b="1"/>
            </a:lvl4pPr>
            <a:lvl5pPr marL="763200" indent="0">
              <a:buNone/>
              <a:defRPr b="1"/>
            </a:lvl5pPr>
          </a:lstStyle>
          <a:p>
            <a:pPr lvl="0"/>
            <a:r>
              <a:rPr lang="de-DE" dirty="0"/>
              <a:t>Überschrift durch Klicken bearbeiten.</a:t>
            </a:r>
          </a:p>
        </p:txBody>
      </p:sp>
      <p:sp>
        <p:nvSpPr>
          <p:cNvPr id="8" name="Inhaltsplatzhalter 7"/>
          <p:cNvSpPr>
            <a:spLocks noGrp="1"/>
          </p:cNvSpPr>
          <p:nvPr>
            <p:ph sz="quarter" idx="12" hasCustomPrompt="1"/>
          </p:nvPr>
        </p:nvSpPr>
        <p:spPr>
          <a:xfrm>
            <a:off x="488947" y="1854198"/>
            <a:ext cx="5497142" cy="4267200"/>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9"/>
          <p:cNvSpPr>
            <a:spLocks noGrp="1"/>
          </p:cNvSpPr>
          <p:nvPr>
            <p:ph sz="quarter" idx="13" hasCustomPrompt="1"/>
          </p:nvPr>
        </p:nvSpPr>
        <p:spPr>
          <a:xfrm>
            <a:off x="6216490" y="1854198"/>
            <a:ext cx="5497142" cy="4267200"/>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793479322"/>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pos="3771" userDrawn="1">
          <p15:clr>
            <a:srgbClr val="FBAE40"/>
          </p15:clr>
        </p15:guide>
        <p15:guide id="4" pos="3915" userDrawn="1">
          <p15:clr>
            <a:srgbClr val="FBAE40"/>
          </p15:clr>
        </p15:guide>
        <p15:guide id="5" orient="horz" pos="218" userDrawn="1">
          <p15:clr>
            <a:srgbClr val="FBAE40"/>
          </p15:clr>
        </p15:guide>
        <p15:guide id="6" orient="horz" pos="662" userDrawn="1">
          <p15:clr>
            <a:srgbClr val="FBAE40"/>
          </p15:clr>
        </p15:guide>
        <p15:guide id="7" orient="horz" pos="890" userDrawn="1">
          <p15:clr>
            <a:srgbClr val="FBAE40"/>
          </p15:clr>
        </p15:guide>
        <p15:guide id="8" orient="horz" pos="3857" userDrawn="1">
          <p15:clr>
            <a:srgbClr val="FBAE40"/>
          </p15:clr>
        </p15:guide>
        <p15:guide id="9" orient="horz" pos="4040" userDrawn="1">
          <p15:clr>
            <a:srgbClr val="FBAE40"/>
          </p15:clr>
        </p15:guide>
        <p15:guide id="10" orient="horz" pos="42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488947" y="1413933"/>
            <a:ext cx="3587961" cy="4707467"/>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4307309" y="1413933"/>
            <a:ext cx="3587961" cy="4707467"/>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7"/>
          <p:cNvSpPr>
            <a:spLocks noGrp="1"/>
          </p:cNvSpPr>
          <p:nvPr>
            <p:ph sz="quarter" idx="12" hasCustomPrompt="1"/>
          </p:nvPr>
        </p:nvSpPr>
        <p:spPr>
          <a:xfrm>
            <a:off x="8125670" y="1413933"/>
            <a:ext cx="3587961" cy="4707467"/>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159813363"/>
      </p:ext>
    </p:extLst>
  </p:cSld>
  <p:clrMapOvr>
    <a:masterClrMapping/>
  </p:clrMapOvr>
  <p:hf hdr="0" dt="0"/>
  <p:extLst>
    <p:ext uri="{DCECCB84-F9BA-43D5-87BE-67443E8EF086}">
      <p15:sldGuideLst xmlns:p15="http://schemas.microsoft.com/office/powerpoint/2012/main">
        <p15:guide id="1" pos="2570">
          <p15:clr>
            <a:srgbClr val="FBAE40"/>
          </p15:clr>
        </p15:guide>
        <p15:guide id="2" pos="2712" userDrawn="1">
          <p15:clr>
            <a:srgbClr val="FBAE40"/>
          </p15:clr>
        </p15:guide>
        <p15:guide id="3" pos="5118" userDrawn="1">
          <p15:clr>
            <a:srgbClr val="FBAE40"/>
          </p15:clr>
        </p15:guide>
        <p15:guide id="4" pos="4974">
          <p15:clr>
            <a:srgbClr val="FBAE40"/>
          </p15:clr>
        </p15:guide>
        <p15:guide id="5" pos="308">
          <p15:clr>
            <a:srgbClr val="FBAE40"/>
          </p15:clr>
        </p15:guide>
        <p15:guide id="6" pos="7380">
          <p15:clr>
            <a:srgbClr val="FBAE40"/>
          </p15:clr>
        </p15:guide>
        <p15:guide id="7" orient="horz" pos="218">
          <p15:clr>
            <a:srgbClr val="FBAE40"/>
          </p15:clr>
        </p15:guide>
        <p15:guide id="8" orient="horz" pos="662">
          <p15:clr>
            <a:srgbClr val="FBAE40"/>
          </p15:clr>
        </p15:guide>
        <p15:guide id="9" orient="horz" pos="890">
          <p15:clr>
            <a:srgbClr val="FBAE40"/>
          </p15:clr>
        </p15:guide>
        <p15:guide id="10" orient="horz" pos="3857">
          <p15:clr>
            <a:srgbClr val="FBAE40"/>
          </p15:clr>
        </p15:guide>
        <p15:guide id="11" orient="horz" pos="4040">
          <p15:clr>
            <a:srgbClr val="FBAE40"/>
          </p15:clr>
        </p15:guide>
        <p15:guide id="12" orient="horz" pos="42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3352719"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488947"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7"/>
          <p:cNvSpPr>
            <a:spLocks noGrp="1"/>
          </p:cNvSpPr>
          <p:nvPr>
            <p:ph sz="quarter" idx="12" hasCustomPrompt="1"/>
          </p:nvPr>
        </p:nvSpPr>
        <p:spPr>
          <a:xfrm>
            <a:off x="6216490"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9"/>
          <p:cNvSpPr>
            <a:spLocks noGrp="1"/>
          </p:cNvSpPr>
          <p:nvPr>
            <p:ph sz="quarter" idx="13" hasCustomPrompt="1"/>
          </p:nvPr>
        </p:nvSpPr>
        <p:spPr>
          <a:xfrm>
            <a:off x="9080260" y="1413933"/>
            <a:ext cx="2633372" cy="4707463"/>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457152156"/>
      </p:ext>
    </p:extLst>
  </p:cSld>
  <p:clrMapOvr>
    <a:masterClrMapping/>
  </p:clrMapOvr>
  <p:hf hdr="0" dt="0"/>
  <p:extLst>
    <p:ext uri="{DCECCB84-F9BA-43D5-87BE-67443E8EF086}">
      <p15:sldGuideLst xmlns:p15="http://schemas.microsoft.com/office/powerpoint/2012/main">
        <p15:guide id="1" pos="1968" userDrawn="1">
          <p15:clr>
            <a:srgbClr val="FBAE40"/>
          </p15:clr>
        </p15:guide>
        <p15:guide id="2" pos="2111" userDrawn="1">
          <p15:clr>
            <a:srgbClr val="FBAE40"/>
          </p15:clr>
        </p15:guide>
        <p15:guide id="3" pos="3771" userDrawn="1">
          <p15:clr>
            <a:srgbClr val="FBAE40"/>
          </p15:clr>
        </p15:guide>
        <p15:guide id="4" pos="3915" userDrawn="1">
          <p15:clr>
            <a:srgbClr val="FBAE40"/>
          </p15:clr>
        </p15:guide>
        <p15:guide id="5" pos="5576" userDrawn="1">
          <p15:clr>
            <a:srgbClr val="FBAE40"/>
          </p15:clr>
        </p15:guide>
        <p15:guide id="6" pos="5720">
          <p15:clr>
            <a:srgbClr val="FBAE40"/>
          </p15:clr>
        </p15:guide>
        <p15:guide id="7" pos="307">
          <p15:clr>
            <a:srgbClr val="FBAE40"/>
          </p15:clr>
        </p15:guide>
        <p15:guide id="8" pos="7380">
          <p15:clr>
            <a:srgbClr val="FBAE40"/>
          </p15:clr>
        </p15:guide>
        <p15:guide id="9" orient="horz" pos="218">
          <p15:clr>
            <a:srgbClr val="FBAE40"/>
          </p15:clr>
        </p15:guide>
        <p15:guide id="10" orient="horz" pos="662">
          <p15:clr>
            <a:srgbClr val="FBAE40"/>
          </p15:clr>
        </p15:guide>
        <p15:guide id="11" orient="horz" pos="889">
          <p15:clr>
            <a:srgbClr val="FBAE40"/>
          </p15:clr>
        </p15:guide>
        <p15:guide id="12" orient="horz" pos="3857">
          <p15:clr>
            <a:srgbClr val="FBAE40"/>
          </p15:clr>
        </p15:guide>
        <p15:guide id="13" orient="horz" pos="4040">
          <p15:clr>
            <a:srgbClr val="FBAE40"/>
          </p15:clr>
        </p15:guide>
        <p15:guide id="14" orient="horz" pos="42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x2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Inhaltsplatzhalter 3"/>
          <p:cNvSpPr>
            <a:spLocks noGrp="1"/>
          </p:cNvSpPr>
          <p:nvPr>
            <p:ph sz="quarter" idx="10" hasCustomPrompt="1"/>
          </p:nvPr>
        </p:nvSpPr>
        <p:spPr>
          <a:xfrm>
            <a:off x="488947" y="1413933"/>
            <a:ext cx="5497142" cy="2267480"/>
          </a:xfrm>
        </p:spPr>
        <p:txBody>
          <a:body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Inhaltsplatzhalter 5"/>
          <p:cNvSpPr>
            <a:spLocks noGrp="1"/>
          </p:cNvSpPr>
          <p:nvPr>
            <p:ph sz="quarter" idx="11" hasCustomPrompt="1"/>
          </p:nvPr>
        </p:nvSpPr>
        <p:spPr>
          <a:xfrm>
            <a:off x="6216490" y="1413933"/>
            <a:ext cx="5497142" cy="2267480"/>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7"/>
          <p:cNvSpPr>
            <a:spLocks noGrp="1"/>
          </p:cNvSpPr>
          <p:nvPr>
            <p:ph sz="quarter" idx="12" hasCustomPrompt="1"/>
          </p:nvPr>
        </p:nvSpPr>
        <p:spPr>
          <a:xfrm>
            <a:off x="488947" y="3852863"/>
            <a:ext cx="5497142" cy="226853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Inhaltsplatzhalter 9"/>
          <p:cNvSpPr>
            <a:spLocks noGrp="1"/>
          </p:cNvSpPr>
          <p:nvPr>
            <p:ph sz="quarter" idx="13" hasCustomPrompt="1"/>
          </p:nvPr>
        </p:nvSpPr>
        <p:spPr>
          <a:xfrm>
            <a:off x="6216490" y="3852863"/>
            <a:ext cx="5497142" cy="226853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548557667"/>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6">
          <p15:clr>
            <a:srgbClr val="FBAE40"/>
          </p15:clr>
        </p15:guide>
        <p15:guide id="7" orient="horz" pos="4040">
          <p15:clr>
            <a:srgbClr val="FBAE40"/>
          </p15:clr>
        </p15:guide>
        <p15:guide id="8" orient="horz" pos="4272">
          <p15:clr>
            <a:srgbClr val="FBAE40"/>
          </p15:clr>
        </p15:guide>
        <p15:guide id="9" pos="3771" userDrawn="1">
          <p15:clr>
            <a:srgbClr val="FBAE40"/>
          </p15:clr>
        </p15:guide>
        <p15:guide id="10" pos="3915" userDrawn="1">
          <p15:clr>
            <a:srgbClr val="FBAE40"/>
          </p15:clr>
        </p15:guide>
        <p15:guide id="11" orient="horz" pos="2319" userDrawn="1">
          <p15:clr>
            <a:srgbClr val="FBAE40"/>
          </p15:clr>
        </p15:guide>
        <p15:guide id="12" orient="horz" pos="242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Bild mit Fußzei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11224684" cy="4707467"/>
          </a:xfrm>
          <a:pattFill prst="wdUpDiag">
            <a:fgClr>
              <a:schemeClr val="bg1">
                <a:lumMod val="75000"/>
              </a:schemeClr>
            </a:fgClr>
            <a:bgClr>
              <a:schemeClr val="bg1"/>
            </a:bgClr>
          </a:pattFill>
        </p:spPr>
        <p:txBody>
          <a:bodyPr tIns="0" bIns="720000" anchor="ctr" anchorCtr="0"/>
          <a:lstStyle>
            <a:lvl1pPr marL="0" indent="0" algn="ctr">
              <a:buNone/>
              <a:defRPr/>
            </a:lvl1pPr>
          </a:lstStyle>
          <a:p>
            <a:r>
              <a:rPr lang="de-DE"/>
              <a:t>Bild durch Klicken auf Symbol hinzufügen</a:t>
            </a:r>
            <a:endParaRPr lang="de-DE" dirty="0"/>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706653743"/>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 Bild ohne Fußzei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0" y="1413932"/>
            <a:ext cx="12192000" cy="5444067"/>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696257339"/>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6" userDrawn="1">
          <p15:clr>
            <a:srgbClr val="FBAE40"/>
          </p15:clr>
        </p15:guide>
        <p15:guide id="4" orient="horz" pos="662" userDrawn="1">
          <p15:clr>
            <a:srgbClr val="FBAE40"/>
          </p15:clr>
        </p15:guide>
        <p15:guide id="5" orient="horz" pos="89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ohne Bild">
    <p:spTree>
      <p:nvGrpSpPr>
        <p:cNvPr id="1" name=""/>
        <p:cNvGrpSpPr/>
        <p:nvPr/>
      </p:nvGrpSpPr>
      <p:grpSpPr>
        <a:xfrm>
          <a:off x="0" y="0"/>
          <a:ext cx="0" cy="0"/>
          <a:chOff x="0" y="0"/>
          <a:chExt cx="0" cy="0"/>
        </a:xfrm>
      </p:grpSpPr>
      <p:sp>
        <p:nvSpPr>
          <p:cNvPr id="12" name="Rechteck 11"/>
          <p:cNvSpPr/>
          <p:nvPr userDrawn="1"/>
        </p:nvSpPr>
        <p:spPr>
          <a:xfrm>
            <a:off x="0" y="0"/>
            <a:ext cx="12192000" cy="6858000"/>
          </a:xfrm>
          <a:prstGeom prst="rect">
            <a:avLst/>
          </a:prstGeom>
          <a:gradFill flip="none" rotWithShape="1">
            <a:gsLst>
              <a:gs pos="0">
                <a:schemeClr val="bg2">
                  <a:lumMod val="60000"/>
                  <a:lumOff val="40000"/>
                </a:schemeClr>
              </a:gs>
              <a:gs pos="100000">
                <a:srgbClr val="E4E8EE"/>
              </a:gs>
            </a:gsLst>
            <a:lin ang="166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13" name="Grafik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4322170"/>
            <a:ext cx="12191496" cy="2535830"/>
          </a:xfrm>
          <a:prstGeom prst="rect">
            <a:avLst/>
          </a:prstGeom>
        </p:spPr>
      </p:pic>
      <p:sp>
        <p:nvSpPr>
          <p:cNvPr id="2" name="Titel 1"/>
          <p:cNvSpPr>
            <a:spLocks noGrp="1"/>
          </p:cNvSpPr>
          <p:nvPr>
            <p:ph type="ctrTitle" hasCustomPrompt="1"/>
          </p:nvPr>
        </p:nvSpPr>
        <p:spPr>
          <a:xfrm>
            <a:off x="-9525" y="678169"/>
            <a:ext cx="12201525" cy="1253402"/>
          </a:xfrm>
        </p:spPr>
        <p:txBody>
          <a:bodyPr lIns="471600" tIns="72000" rIns="471600" bIns="36000" anchor="b">
            <a:spAutoFit/>
          </a:bodyPr>
          <a:lstStyle>
            <a:lvl1pPr algn="l">
              <a:lnSpc>
                <a:spcPct val="93000"/>
              </a:lnSpc>
              <a:spcAft>
                <a:spcPts val="600"/>
              </a:spcAft>
              <a:defRPr sz="4000">
                <a:solidFill>
                  <a:schemeClr val="tx1"/>
                </a:solidFill>
              </a:defRPr>
            </a:lvl1pPr>
          </a:lstStyle>
          <a:p>
            <a:r>
              <a:rPr lang="de-DE" dirty="0"/>
              <a:t>Ein- oder </a:t>
            </a:r>
            <a:br>
              <a:rPr lang="de-DE" dirty="0"/>
            </a:br>
            <a:r>
              <a:rPr lang="de-DE" dirty="0"/>
              <a:t>Zweizeiliger </a:t>
            </a:r>
            <a:r>
              <a:rPr lang="de-DE" dirty="0" err="1"/>
              <a:t>titel</a:t>
            </a:r>
            <a:r>
              <a:rPr lang="de-DE" dirty="0"/>
              <a:t>.</a:t>
            </a:r>
          </a:p>
        </p:txBody>
      </p:sp>
      <p:sp>
        <p:nvSpPr>
          <p:cNvPr id="3" name="Untertitel 2"/>
          <p:cNvSpPr>
            <a:spLocks noGrp="1"/>
          </p:cNvSpPr>
          <p:nvPr>
            <p:ph type="subTitle" idx="1" hasCustomPrompt="1"/>
          </p:nvPr>
        </p:nvSpPr>
        <p:spPr>
          <a:xfrm>
            <a:off x="-9525" y="2052582"/>
            <a:ext cx="12201525" cy="386055"/>
          </a:xfrm>
          <a:prstGeom prst="rect">
            <a:avLst/>
          </a:prstGeom>
        </p:spPr>
        <p:txBody>
          <a:bodyPr lIns="471600" tIns="72000" rIns="471600" bIns="36000"/>
          <a:lstStyle>
            <a:lvl1pPr marL="0" indent="0" algn="l">
              <a:lnSpc>
                <a:spcPct val="93000"/>
              </a:lnSpc>
              <a:buNone/>
              <a:defRPr sz="20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Ein- oder Zweizeilige Subheadline.</a:t>
            </a:r>
          </a:p>
        </p:txBody>
      </p:sp>
      <p:sp>
        <p:nvSpPr>
          <p:cNvPr id="14" name="Textplatzhalter 13"/>
          <p:cNvSpPr>
            <a:spLocks noGrp="1"/>
          </p:cNvSpPr>
          <p:nvPr>
            <p:ph type="body" sz="quarter" idx="20" hasCustomPrompt="1"/>
          </p:nvPr>
        </p:nvSpPr>
        <p:spPr>
          <a:xfrm>
            <a:off x="488947" y="5624880"/>
            <a:ext cx="2095570" cy="319415"/>
          </a:xfrm>
          <a:prstGeom prst="rect">
            <a:avLst/>
          </a:prstGeom>
        </p:spPr>
        <p:txBody>
          <a:bodyPr anchor="b" anchorCtr="0"/>
          <a:lstStyle>
            <a:lvl1pPr marL="0" indent="0">
              <a:spcAft>
                <a:spcPts val="0"/>
              </a:spcAft>
              <a:buNone/>
              <a:defRPr sz="1200" b="1">
                <a:solidFill>
                  <a:srgbClr val="6F6F6F"/>
                </a:solidFill>
              </a:defRPr>
            </a:lvl1pPr>
          </a:lstStyle>
          <a:p>
            <a:pPr lvl="0"/>
            <a:r>
              <a:rPr lang="de-DE" dirty="0"/>
              <a:t>Abteilung | Datum</a:t>
            </a:r>
            <a:br>
              <a:rPr lang="de-DE" dirty="0"/>
            </a:br>
            <a:r>
              <a:rPr lang="de-DE" dirty="0"/>
              <a:t>Ersteller</a:t>
            </a:r>
          </a:p>
        </p:txBody>
      </p:sp>
      <p:pic>
        <p:nvPicPr>
          <p:cNvPr id="10" name="Grafik 9">
            <a:extLst>
              <a:ext uri="{FF2B5EF4-FFF2-40B4-BE49-F238E27FC236}">
                <a16:creationId xmlns:a16="http://schemas.microsoft.com/office/drawing/2014/main" id="{0AE09056-F0A3-4848-94AF-CED7D3DD2A8F}"/>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3207" y="6138000"/>
            <a:ext cx="1260424" cy="432000"/>
          </a:xfrm>
          <a:prstGeom prst="rect">
            <a:avLst/>
          </a:prstGeom>
        </p:spPr>
      </p:pic>
      <p:pic>
        <p:nvPicPr>
          <p:cNvPr id="15" name="Grafik 14">
            <a:extLst>
              <a:ext uri="{FF2B5EF4-FFF2-40B4-BE49-F238E27FC236}">
                <a16:creationId xmlns:a16="http://schemas.microsoft.com/office/drawing/2014/main" id="{DBA4F97D-B1B4-4A03-9444-AA7CD447F1BD}"/>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947" y="6138000"/>
            <a:ext cx="900847" cy="432000"/>
          </a:xfrm>
          <a:prstGeom prst="rect">
            <a:avLst/>
          </a:prstGeom>
        </p:spPr>
      </p:pic>
    </p:spTree>
    <p:extLst>
      <p:ext uri="{BB962C8B-B14F-4D97-AF65-F5344CB8AC3E}">
        <p14:creationId xmlns:p14="http://schemas.microsoft.com/office/powerpoint/2010/main" val="3625277568"/>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1218" userDrawn="1">
          <p15:clr>
            <a:srgbClr val="FBAE40"/>
          </p15:clr>
        </p15:guide>
        <p15:guide id="4" orient="horz" pos="1292" userDrawn="1">
          <p15:clr>
            <a:srgbClr val="FBAE40"/>
          </p15:clr>
        </p15:guide>
        <p15:guide id="5" orient="horz" pos="1538" userDrawn="1">
          <p15:clr>
            <a:srgbClr val="FBAE40"/>
          </p15:clr>
        </p15:guide>
        <p15:guide id="6" orient="horz" pos="42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Bilder mit Bildunterschrif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5497142" cy="2439988"/>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6" name="Bildplatzhalter 5"/>
          <p:cNvSpPr>
            <a:spLocks noGrp="1"/>
          </p:cNvSpPr>
          <p:nvPr>
            <p:ph type="pic" sz="quarter" idx="11"/>
          </p:nvPr>
        </p:nvSpPr>
        <p:spPr>
          <a:xfrm>
            <a:off x="6216490" y="1413933"/>
            <a:ext cx="5497142" cy="2439988"/>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8" name="Textplatzhalter 7"/>
          <p:cNvSpPr>
            <a:spLocks noGrp="1"/>
          </p:cNvSpPr>
          <p:nvPr>
            <p:ph type="body" sz="quarter" idx="12" hasCustomPrompt="1"/>
          </p:nvPr>
        </p:nvSpPr>
        <p:spPr>
          <a:xfrm>
            <a:off x="488947" y="4040185"/>
            <a:ext cx="5497142" cy="2081213"/>
          </a:xfrm>
        </p:spPr>
        <p:txBody>
          <a:bodyPr/>
          <a:lstStyle>
            <a:lvl1pPr marL="0" indent="0">
              <a:buNone/>
              <a:defRPr sz="1200" baseline="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bearbeiten</a:t>
            </a:r>
          </a:p>
        </p:txBody>
      </p:sp>
      <p:sp>
        <p:nvSpPr>
          <p:cNvPr id="10" name="Textplatzhalter 9"/>
          <p:cNvSpPr>
            <a:spLocks noGrp="1"/>
          </p:cNvSpPr>
          <p:nvPr>
            <p:ph type="body" sz="quarter" idx="13" hasCustomPrompt="1"/>
          </p:nvPr>
        </p:nvSpPr>
        <p:spPr>
          <a:xfrm>
            <a:off x="6216490" y="4040185"/>
            <a:ext cx="5497142" cy="2081213"/>
          </a:xfrm>
        </p:spPr>
        <p:txBody>
          <a:bodyPr/>
          <a:lstStyle>
            <a:lvl1pPr marL="0" indent="0">
              <a:buNone/>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bearbeiten</a:t>
            </a:r>
          </a:p>
        </p:txBody>
      </p:sp>
      <p:sp>
        <p:nvSpPr>
          <p:cNvPr id="7"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559835784"/>
      </p:ext>
    </p:extLst>
  </p:cSld>
  <p:clrMapOvr>
    <a:masterClrMapping/>
  </p:clrMapOvr>
  <p:extLst>
    <p:ext uri="{DCECCB84-F9BA-43D5-87BE-67443E8EF086}">
      <p15:sldGuideLst xmlns:p15="http://schemas.microsoft.com/office/powerpoint/2012/main">
        <p15:guide id="1" orient="horz" pos="2429" userDrawn="1">
          <p15:clr>
            <a:srgbClr val="FBAE40"/>
          </p15:clr>
        </p15:guide>
        <p15:guide id="2" orient="horz" pos="2544" userDrawn="1">
          <p15:clr>
            <a:srgbClr val="FBAE40"/>
          </p15:clr>
        </p15:guide>
        <p15:guide id="3" pos="308" userDrawn="1">
          <p15:clr>
            <a:srgbClr val="FBAE40"/>
          </p15:clr>
        </p15:guide>
        <p15:guide id="4" pos="7380" userDrawn="1">
          <p15:clr>
            <a:srgbClr val="FBAE40"/>
          </p15:clr>
        </p15:guide>
        <p15:guide id="5" orient="horz" pos="218" userDrawn="1">
          <p15:clr>
            <a:srgbClr val="FBAE40"/>
          </p15:clr>
        </p15:guide>
        <p15:guide id="6" orient="horz" pos="662" userDrawn="1">
          <p15:clr>
            <a:srgbClr val="FBAE40"/>
          </p15:clr>
        </p15:guide>
        <p15:guide id="7" orient="horz" pos="890" userDrawn="1">
          <p15:clr>
            <a:srgbClr val="FBAE40"/>
          </p15:clr>
        </p15:guide>
        <p15:guide id="8" orient="horz" pos="3857" userDrawn="1">
          <p15:clr>
            <a:srgbClr val="FBAE40"/>
          </p15:clr>
        </p15:guide>
        <p15:guide id="9" orient="horz" pos="4040" userDrawn="1">
          <p15:clr>
            <a:srgbClr val="FBAE40"/>
          </p15:clr>
        </p15:guide>
        <p15:guide id="10" orient="horz" pos="4272" userDrawn="1">
          <p15:clr>
            <a:srgbClr val="FBAE40"/>
          </p15:clr>
        </p15:guide>
        <p15:guide id="11" pos="3915" userDrawn="1">
          <p15:clr>
            <a:srgbClr val="FBAE40"/>
          </p15:clr>
        </p15:guide>
        <p15:guide id="12" pos="377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ombifolie weiß">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6" name="Inhaltsplatzhalter 5"/>
          <p:cNvSpPr>
            <a:spLocks noGrp="1"/>
          </p:cNvSpPr>
          <p:nvPr>
            <p:ph sz="quarter" idx="10" hasCustomPrompt="1"/>
          </p:nvPr>
        </p:nvSpPr>
        <p:spPr>
          <a:xfrm>
            <a:off x="6216490" y="1413933"/>
            <a:ext cx="5497142" cy="4707465"/>
          </a:xfrm>
        </p:spPr>
        <p:txBody>
          <a:bodyPr/>
          <a:lstStyle>
            <a:lvl1pPr>
              <a:defRPr/>
            </a:lvl1pPr>
          </a:lstStyle>
          <a:p>
            <a:pPr lvl="0"/>
            <a:r>
              <a:rPr lang="de-DE" dirty="0"/>
              <a:t>Text durch Klicken hinzufügen. Möchten Sie einen Inhalt wie eine Tabelle oder ein Diagramm einfügen, klicken Sie bitte auf das entsprechende Symbol in der Mitte dieses Platzhalters.</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1"/>
          </p:nvPr>
        </p:nvSpPr>
        <p:spPr>
          <a:xfrm>
            <a:off x="0" y="1413933"/>
            <a:ext cx="5986089" cy="4707465"/>
          </a:xfrm>
          <a:pattFill prst="wdUpDiag">
            <a:fgClr>
              <a:schemeClr val="bg1">
                <a:lumMod val="75000"/>
              </a:schemeClr>
            </a:fgClr>
            <a:bgClr>
              <a:schemeClr val="bg1"/>
            </a:bgClr>
          </a:pattFill>
        </p:spPr>
        <p:txBody>
          <a:bodyPr bIns="720000" anchor="ctr" anchorCtr="0"/>
          <a:lstStyle>
            <a:lvl1pPr marL="0" indent="0" algn="ctr">
              <a:buNone/>
              <a:defRPr/>
            </a:lvl1pPr>
          </a:lstStyle>
          <a:p>
            <a:r>
              <a:rPr lang="de-DE"/>
              <a:t>Bild durch Klicken auf Symbol hinzufügen</a:t>
            </a:r>
          </a:p>
        </p:txBody>
      </p:sp>
      <p:sp>
        <p:nvSpPr>
          <p:cNvPr id="5"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382056639"/>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guide id="9" pos="3771" userDrawn="1">
          <p15:clr>
            <a:srgbClr val="FBAE40"/>
          </p15:clr>
        </p15:guide>
        <p15:guide id="10" pos="391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Bilder mit Bildunt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3587961" cy="1895093"/>
          </a:xfrm>
          <a:pattFill prst="wdUpDiag">
            <a:fgClr>
              <a:schemeClr val="bg1">
                <a:lumMod val="75000"/>
              </a:schemeClr>
            </a:fgClr>
            <a:bgClr>
              <a:schemeClr val="bg1"/>
            </a:bgClr>
          </a:pattFill>
        </p:spPr>
        <p:txBody>
          <a:bodyPr tIns="0" bIns="720000" anchor="ctr" anchorCtr="0"/>
          <a:lstStyle>
            <a:lvl1pPr marL="0" indent="0" algn="ctr">
              <a:buFont typeface="Arial" panose="020B0604020202020204" pitchFamily="34" charset="0"/>
              <a:buNone/>
              <a:defRPr/>
            </a:lvl1pPr>
          </a:lstStyle>
          <a:p>
            <a:r>
              <a:rPr lang="de-DE"/>
              <a:t>Bild durch Klicken auf Symbol hinzufügen</a:t>
            </a:r>
          </a:p>
        </p:txBody>
      </p:sp>
      <p:sp>
        <p:nvSpPr>
          <p:cNvPr id="6" name="Bildplatzhalter 5"/>
          <p:cNvSpPr>
            <a:spLocks noGrp="1"/>
          </p:cNvSpPr>
          <p:nvPr>
            <p:ph type="pic" sz="quarter" idx="11"/>
          </p:nvPr>
        </p:nvSpPr>
        <p:spPr>
          <a:xfrm>
            <a:off x="4307309" y="1413933"/>
            <a:ext cx="3587961" cy="1883449"/>
          </a:xfrm>
          <a:pattFill prst="wdUpDiag">
            <a:fgClr>
              <a:schemeClr val="bg1">
                <a:lumMod val="75000"/>
              </a:schemeClr>
            </a:fgClr>
            <a:bgClr>
              <a:schemeClr val="bg1"/>
            </a:bgClr>
          </a:pattFill>
        </p:spPr>
        <p:txBody>
          <a:bodyPr tIns="0" bIns="720000" anchor="ctr" anchorCtr="0"/>
          <a:lstStyle>
            <a:lvl1pPr marL="0" indent="0" algn="ctr">
              <a:buFont typeface="Arial" panose="020B0604020202020204" pitchFamily="34" charset="0"/>
              <a:buNone/>
              <a:defRPr/>
            </a:lvl1pPr>
          </a:lstStyle>
          <a:p>
            <a:r>
              <a:rPr lang="de-DE"/>
              <a:t>Bild durch Klicken auf Symbol hinzufügen</a:t>
            </a:r>
          </a:p>
        </p:txBody>
      </p:sp>
      <p:sp>
        <p:nvSpPr>
          <p:cNvPr id="8" name="Bildplatzhalter 7"/>
          <p:cNvSpPr>
            <a:spLocks noGrp="1"/>
          </p:cNvSpPr>
          <p:nvPr>
            <p:ph type="pic" sz="quarter" idx="12"/>
          </p:nvPr>
        </p:nvSpPr>
        <p:spPr>
          <a:xfrm>
            <a:off x="8125670" y="1413933"/>
            <a:ext cx="3587961" cy="1883449"/>
          </a:xfrm>
          <a:pattFill prst="wdUpDiag">
            <a:fgClr>
              <a:schemeClr val="bg1">
                <a:lumMod val="75000"/>
              </a:schemeClr>
            </a:fgClr>
            <a:bgClr>
              <a:schemeClr val="bg1"/>
            </a:bgClr>
          </a:pattFill>
        </p:spPr>
        <p:txBody>
          <a:bodyPr tIns="0" bIns="720000" anchor="ctr" anchorCtr="0"/>
          <a:lstStyle>
            <a:lvl1pPr marL="0" indent="0" algn="ctr">
              <a:buFont typeface="Arial" panose="020B0604020202020204" pitchFamily="34" charset="0"/>
              <a:buNone/>
              <a:defRPr/>
            </a:lvl1pPr>
          </a:lstStyle>
          <a:p>
            <a:r>
              <a:rPr lang="de-DE"/>
              <a:t>Bild durch Klicken auf Symbol hinzufügen</a:t>
            </a:r>
          </a:p>
        </p:txBody>
      </p:sp>
      <p:sp>
        <p:nvSpPr>
          <p:cNvPr id="10" name="Textplatzhalter 9"/>
          <p:cNvSpPr>
            <a:spLocks noGrp="1"/>
          </p:cNvSpPr>
          <p:nvPr>
            <p:ph type="body" sz="quarter" idx="13" hasCustomPrompt="1"/>
          </p:nvPr>
        </p:nvSpPr>
        <p:spPr>
          <a:xfrm>
            <a:off x="488947" y="3489026"/>
            <a:ext cx="3587961" cy="2632374"/>
          </a:xfrm>
        </p:spPr>
        <p:txBody>
          <a:bodyPr/>
          <a:lstStyle>
            <a:lvl1pPr marL="0" indent="0">
              <a:buNone/>
              <a:defRPr sz="1200" baseline="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12" name="Textplatzhalter 11"/>
          <p:cNvSpPr>
            <a:spLocks noGrp="1"/>
          </p:cNvSpPr>
          <p:nvPr>
            <p:ph type="body" sz="quarter" idx="14" hasCustomPrompt="1"/>
          </p:nvPr>
        </p:nvSpPr>
        <p:spPr>
          <a:xfrm>
            <a:off x="4307309" y="3489027"/>
            <a:ext cx="3587961" cy="2632373"/>
          </a:xfrm>
        </p:spPr>
        <p:txBody>
          <a:bodyPr/>
          <a:lstStyle>
            <a:lvl1pPr marL="0" marR="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marL="0" marR="0" lvl="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a:pPr>
            <a:r>
              <a:rPr lang="de-DE" dirty="0"/>
              <a:t>Bildunterschrift durch Klicken hinzufügen</a:t>
            </a:r>
          </a:p>
        </p:txBody>
      </p:sp>
      <p:sp>
        <p:nvSpPr>
          <p:cNvPr id="16" name="Textplatzhalter 15"/>
          <p:cNvSpPr>
            <a:spLocks noGrp="1"/>
          </p:cNvSpPr>
          <p:nvPr>
            <p:ph type="body" sz="quarter" idx="15" hasCustomPrompt="1"/>
          </p:nvPr>
        </p:nvSpPr>
        <p:spPr>
          <a:xfrm>
            <a:off x="8125670" y="3489027"/>
            <a:ext cx="3587961" cy="2632373"/>
          </a:xfrm>
        </p:spPr>
        <p:txBody>
          <a:bodyPr/>
          <a:lstStyle>
            <a:lvl1pPr marL="0" indent="0">
              <a:buNone/>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9"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351541258"/>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guide id="9" pos="2570" userDrawn="1">
          <p15:clr>
            <a:srgbClr val="FBAE40"/>
          </p15:clr>
        </p15:guide>
        <p15:guide id="10" pos="2712" userDrawn="1">
          <p15:clr>
            <a:srgbClr val="FBAE40"/>
          </p15:clr>
        </p15:guide>
        <p15:guide id="11" pos="4974" userDrawn="1">
          <p15:clr>
            <a:srgbClr val="FBAE40"/>
          </p15:clr>
        </p15:guide>
        <p15:guide id="12" pos="511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Bilder mit Bildunterschrif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Bildplatzhalter 3"/>
          <p:cNvSpPr>
            <a:spLocks noGrp="1"/>
          </p:cNvSpPr>
          <p:nvPr>
            <p:ph type="pic" sz="quarter" idx="10"/>
          </p:nvPr>
        </p:nvSpPr>
        <p:spPr>
          <a:xfrm>
            <a:off x="488947"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6" name="Bildplatzhalter 5"/>
          <p:cNvSpPr>
            <a:spLocks noGrp="1"/>
          </p:cNvSpPr>
          <p:nvPr>
            <p:ph type="pic" sz="quarter" idx="11"/>
          </p:nvPr>
        </p:nvSpPr>
        <p:spPr>
          <a:xfrm>
            <a:off x="3352719"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8" name="Bildplatzhalter 7"/>
          <p:cNvSpPr>
            <a:spLocks noGrp="1"/>
          </p:cNvSpPr>
          <p:nvPr>
            <p:ph type="pic" sz="quarter" idx="12"/>
          </p:nvPr>
        </p:nvSpPr>
        <p:spPr>
          <a:xfrm>
            <a:off x="6216490"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10" name="Bildplatzhalter 9"/>
          <p:cNvSpPr>
            <a:spLocks noGrp="1"/>
          </p:cNvSpPr>
          <p:nvPr>
            <p:ph type="pic" sz="quarter" idx="13"/>
          </p:nvPr>
        </p:nvSpPr>
        <p:spPr>
          <a:xfrm>
            <a:off x="9080260" y="1413933"/>
            <a:ext cx="2633372" cy="1895093"/>
          </a:xfrm>
          <a:pattFill prst="wdUpDiag">
            <a:fgClr>
              <a:schemeClr val="bg1">
                <a:lumMod val="75000"/>
              </a:schemeClr>
            </a:fgClr>
            <a:bgClr>
              <a:schemeClr val="bg1"/>
            </a:bgClr>
          </a:pattFill>
        </p:spPr>
        <p:txBody>
          <a:bodyPr tIns="0" bIns="972000" anchor="ctr" anchorCtr="0"/>
          <a:lstStyle>
            <a:lvl1pPr marL="0" indent="0" algn="ctr">
              <a:buNone/>
              <a:defRPr/>
            </a:lvl1pPr>
          </a:lstStyle>
          <a:p>
            <a:r>
              <a:rPr lang="de-DE"/>
              <a:t>Bild durch Klicken auf Symbol hinzufügen</a:t>
            </a:r>
          </a:p>
        </p:txBody>
      </p:sp>
      <p:sp>
        <p:nvSpPr>
          <p:cNvPr id="12" name="Textplatzhalter 11"/>
          <p:cNvSpPr>
            <a:spLocks noGrp="1"/>
          </p:cNvSpPr>
          <p:nvPr>
            <p:ph type="body" sz="quarter" idx="14" hasCustomPrompt="1"/>
          </p:nvPr>
        </p:nvSpPr>
        <p:spPr>
          <a:xfrm>
            <a:off x="488947" y="3489027"/>
            <a:ext cx="2633372" cy="2632373"/>
          </a:xfrm>
        </p:spPr>
        <p:txBody>
          <a:bodyPr/>
          <a:lstStyle>
            <a:lvl1pPr marL="0" indent="0">
              <a:buNone/>
              <a:defRPr sz="1200" baseline="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14" name="Textplatzhalter 13"/>
          <p:cNvSpPr>
            <a:spLocks noGrp="1"/>
          </p:cNvSpPr>
          <p:nvPr>
            <p:ph type="body" sz="quarter" idx="15" hasCustomPrompt="1"/>
          </p:nvPr>
        </p:nvSpPr>
        <p:spPr>
          <a:xfrm>
            <a:off x="3352719" y="3489027"/>
            <a:ext cx="2633372" cy="2632373"/>
          </a:xfrm>
        </p:spPr>
        <p:txBody>
          <a:bodyPr/>
          <a:lstStyle>
            <a:lvl1pPr marL="0" marR="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marL="0" marR="0" lvl="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a:pPr>
            <a:r>
              <a:rPr lang="de-DE" dirty="0"/>
              <a:t>Bildunterschrift durch Klicken hinzufügen</a:t>
            </a:r>
          </a:p>
        </p:txBody>
      </p:sp>
      <p:sp>
        <p:nvSpPr>
          <p:cNvPr id="16" name="Textplatzhalter 15"/>
          <p:cNvSpPr>
            <a:spLocks noGrp="1"/>
          </p:cNvSpPr>
          <p:nvPr>
            <p:ph type="body" sz="quarter" idx="16" hasCustomPrompt="1"/>
          </p:nvPr>
        </p:nvSpPr>
        <p:spPr>
          <a:xfrm>
            <a:off x="6216490" y="3489027"/>
            <a:ext cx="2633372" cy="2632373"/>
          </a:xfrm>
        </p:spPr>
        <p:txBody>
          <a:bodyPr/>
          <a:lstStyle>
            <a:lvl1pPr marL="0" indent="0">
              <a:buNone/>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lvl="0"/>
            <a:r>
              <a:rPr lang="de-DE" dirty="0"/>
              <a:t>Bildunterschrift durch Klicken hinzufügen</a:t>
            </a:r>
          </a:p>
        </p:txBody>
      </p:sp>
      <p:sp>
        <p:nvSpPr>
          <p:cNvPr id="18" name="Textplatzhalter 17"/>
          <p:cNvSpPr>
            <a:spLocks noGrp="1"/>
          </p:cNvSpPr>
          <p:nvPr>
            <p:ph type="body" sz="quarter" idx="17" hasCustomPrompt="1"/>
          </p:nvPr>
        </p:nvSpPr>
        <p:spPr>
          <a:xfrm>
            <a:off x="9080260" y="3489027"/>
            <a:ext cx="2633372" cy="2632373"/>
          </a:xfrm>
        </p:spPr>
        <p:txBody>
          <a:bodyPr/>
          <a:lstStyle>
            <a:lvl1pPr marL="0" marR="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sz="1200"/>
            </a:lvl1pPr>
            <a:lvl2pPr marL="190800" indent="0">
              <a:buNone/>
              <a:defRPr sz="1200"/>
            </a:lvl2pPr>
            <a:lvl3pPr marL="381600" indent="0">
              <a:buNone/>
              <a:defRPr sz="1200"/>
            </a:lvl3pPr>
            <a:lvl4pPr marL="572400" indent="0">
              <a:buNone/>
              <a:defRPr sz="1200"/>
            </a:lvl4pPr>
            <a:lvl5pPr marL="763200" indent="0">
              <a:buNone/>
              <a:defRPr sz="1200"/>
            </a:lvl5pPr>
          </a:lstStyle>
          <a:p>
            <a:pPr marL="0" marR="0" lvl="0" indent="0" algn="l" defTabSz="914400" rtl="0" eaLnBrk="1" fontAlgn="auto" latinLnBrk="0" hangingPunct="1">
              <a:lnSpc>
                <a:spcPct val="93000"/>
              </a:lnSpc>
              <a:spcBef>
                <a:spcPts val="0"/>
              </a:spcBef>
              <a:spcAft>
                <a:spcPts val="600"/>
              </a:spcAft>
              <a:buClr>
                <a:srgbClr val="7F7F7F"/>
              </a:buClr>
              <a:buSzTx/>
              <a:buFont typeface="Wingdings" panose="05000000000000000000" pitchFamily="2" charset="2"/>
              <a:buNone/>
              <a:tabLst/>
              <a:defRPr/>
            </a:pPr>
            <a:r>
              <a:rPr lang="de-DE" dirty="0"/>
              <a:t>Bildunterschrift durch Klicken hinzufügen</a:t>
            </a:r>
          </a:p>
        </p:txBody>
      </p:sp>
      <p:sp>
        <p:nvSpPr>
          <p:cNvPr id="11"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4245911448"/>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guide id="9" pos="1968" userDrawn="1">
          <p15:clr>
            <a:srgbClr val="FBAE40"/>
          </p15:clr>
        </p15:guide>
        <p15:guide id="10" pos="2111" userDrawn="1">
          <p15:clr>
            <a:srgbClr val="FBAE40"/>
          </p15:clr>
        </p15:guide>
        <p15:guide id="11" pos="3915" userDrawn="1">
          <p15:clr>
            <a:srgbClr val="FBAE40"/>
          </p15:clr>
        </p15:guide>
        <p15:guide id="12" pos="3771" userDrawn="1">
          <p15:clr>
            <a:srgbClr val="FBAE40"/>
          </p15:clr>
        </p15:guide>
        <p15:guide id="13" pos="5719" userDrawn="1">
          <p15:clr>
            <a:srgbClr val="FBAE40"/>
          </p15:clr>
        </p15:guide>
        <p15:guide id="14" pos="557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Kapiteltrenner">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407A97A-BC5E-450E-89AE-44AE8344AC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327647"/>
          </a:xfrm>
          <a:prstGeom prst="rect">
            <a:avLst/>
          </a:prstGeom>
        </p:spPr>
      </p:pic>
      <p:sp>
        <p:nvSpPr>
          <p:cNvPr id="2" name="Titel 1"/>
          <p:cNvSpPr>
            <a:spLocks noGrp="1"/>
          </p:cNvSpPr>
          <p:nvPr>
            <p:ph type="title" hasCustomPrompt="1"/>
          </p:nvPr>
        </p:nvSpPr>
        <p:spPr>
          <a:xfrm>
            <a:off x="1" y="1112948"/>
            <a:ext cx="3479800" cy="1033544"/>
          </a:xfrm>
        </p:spPr>
        <p:txBody>
          <a:bodyPr lIns="471600" tIns="35996" rIns="471600" bIns="0" anchor="b"/>
          <a:lstStyle>
            <a:lvl1pPr>
              <a:lnSpc>
                <a:spcPct val="90000"/>
              </a:lnSpc>
              <a:spcAft>
                <a:spcPts val="600"/>
              </a:spcAft>
              <a:defRPr sz="7200">
                <a:solidFill>
                  <a:schemeClr val="tx1"/>
                </a:solidFill>
              </a:defRPr>
            </a:lvl1pPr>
          </a:lstStyle>
          <a:p>
            <a:r>
              <a:rPr lang="de-DE" dirty="0"/>
              <a:t>01</a:t>
            </a:r>
          </a:p>
        </p:txBody>
      </p:sp>
      <p:sp>
        <p:nvSpPr>
          <p:cNvPr id="3" name="Textplatzhalter 2"/>
          <p:cNvSpPr>
            <a:spLocks noGrp="1"/>
          </p:cNvSpPr>
          <p:nvPr>
            <p:ph type="body" idx="1" hasCustomPrompt="1"/>
          </p:nvPr>
        </p:nvSpPr>
        <p:spPr>
          <a:xfrm>
            <a:off x="0" y="2163672"/>
            <a:ext cx="12201525" cy="663053"/>
          </a:xfrm>
          <a:prstGeom prst="rect">
            <a:avLst/>
          </a:prstGeom>
        </p:spPr>
        <p:txBody>
          <a:bodyPr lIns="471600" tIns="35996" rIns="471600" bIns="0"/>
          <a:lstStyle>
            <a:lvl1pPr marL="0" indent="0">
              <a:lnSpc>
                <a:spcPct val="93000"/>
              </a:lnSpc>
              <a:buNone/>
              <a:defRPr sz="4000" b="1"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err="1"/>
              <a:t>Kapiteltrenner</a:t>
            </a:r>
            <a:endParaRPr lang="de-DE" dirty="0"/>
          </a:p>
        </p:txBody>
      </p:sp>
    </p:spTree>
    <p:extLst>
      <p:ext uri="{BB962C8B-B14F-4D97-AF65-F5344CB8AC3E}">
        <p14:creationId xmlns:p14="http://schemas.microsoft.com/office/powerpoint/2010/main" val="156778401"/>
      </p:ext>
    </p:extLst>
  </p:cSld>
  <p:clrMapOvr>
    <a:masterClrMapping/>
  </p:clrMapOvr>
  <p:hf hdr="0" dt="0"/>
  <p:extLst>
    <p:ext uri="{DCECCB84-F9BA-43D5-87BE-67443E8EF086}">
      <p15:sldGuideLst xmlns:p15="http://schemas.microsoft.com/office/powerpoint/2012/main">
        <p15:guide id="1" orient="horz" pos="701" userDrawn="1">
          <p15:clr>
            <a:srgbClr val="FBAE40"/>
          </p15:clr>
        </p15:guide>
        <p15:guide id="2" orient="horz" pos="1362" userDrawn="1">
          <p15:clr>
            <a:srgbClr val="FBAE40"/>
          </p15:clr>
        </p15:guide>
        <p15:guide id="3" orient="horz" pos="1782" userDrawn="1">
          <p15:clr>
            <a:srgbClr val="FBAE40"/>
          </p15:clr>
        </p15:guide>
        <p15:guide id="4" pos="308" userDrawn="1">
          <p15:clr>
            <a:srgbClr val="FBAE40"/>
          </p15:clr>
        </p15:guide>
        <p15:guide id="5" pos="7380" userDrawn="1">
          <p15:clr>
            <a:srgbClr val="FBAE40"/>
          </p15:clr>
        </p15:guide>
        <p15:guide id="6" orient="horz" pos="13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3523332721"/>
      </p:ext>
    </p:extLst>
  </p:cSld>
  <p:clrMapOvr>
    <a:masterClrMapping/>
  </p:clrMapOvr>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ster 2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2867174675"/>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7">
          <p15:clr>
            <a:srgbClr val="FBAE40"/>
          </p15:clr>
        </p15:guide>
        <p15:guide id="7" orient="horz" pos="4040">
          <p15:clr>
            <a:srgbClr val="FBAE40"/>
          </p15:clr>
        </p15:guide>
        <p15:guide id="8" orient="horz" pos="4272">
          <p15:clr>
            <a:srgbClr val="FBAE40"/>
          </p15:clr>
        </p15:guide>
        <p15:guide id="9" pos="3771">
          <p15:clr>
            <a:srgbClr val="FBAE40"/>
          </p15:clr>
        </p15:guide>
        <p15:guide id="10" pos="391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ster 3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pic>
        <p:nvPicPr>
          <p:cNvPr id="5" name="Grafik 4">
            <a:extLst>
              <a:ext uri="{FF2B5EF4-FFF2-40B4-BE49-F238E27FC236}">
                <a16:creationId xmlns:a16="http://schemas.microsoft.com/office/drawing/2014/main" id="{4E34A3BA-B35F-4606-87FB-C299F60B9D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00" y="0"/>
            <a:ext cx="12186000" cy="6858000"/>
          </a:xfrm>
          <a:prstGeom prst="rect">
            <a:avLst/>
          </a:prstGeom>
        </p:spPr>
      </p:pic>
    </p:spTree>
    <p:extLst>
      <p:ext uri="{BB962C8B-B14F-4D97-AF65-F5344CB8AC3E}">
        <p14:creationId xmlns:p14="http://schemas.microsoft.com/office/powerpoint/2010/main" val="1096533497"/>
      </p:ext>
    </p:extLst>
  </p:cSld>
  <p:clrMapOvr>
    <a:masterClrMapping/>
  </p:clrMapOvr>
  <p:hf hdr="0" dt="0"/>
  <p:extLst>
    <p:ext uri="{DCECCB84-F9BA-43D5-87BE-67443E8EF086}">
      <p15:sldGuideLst xmlns:p15="http://schemas.microsoft.com/office/powerpoint/2012/main">
        <p15:guide id="1" pos="2570">
          <p15:clr>
            <a:srgbClr val="FBAE40"/>
          </p15:clr>
        </p15:guide>
        <p15:guide id="2" pos="2712">
          <p15:clr>
            <a:srgbClr val="FBAE40"/>
          </p15:clr>
        </p15:guide>
        <p15:guide id="3" pos="5118">
          <p15:clr>
            <a:srgbClr val="FBAE40"/>
          </p15:clr>
        </p15:guide>
        <p15:guide id="4" pos="4974">
          <p15:clr>
            <a:srgbClr val="FBAE40"/>
          </p15:clr>
        </p15:guide>
        <p15:guide id="5" pos="308">
          <p15:clr>
            <a:srgbClr val="FBAE40"/>
          </p15:clr>
        </p15:guide>
        <p15:guide id="6" pos="7380">
          <p15:clr>
            <a:srgbClr val="FBAE40"/>
          </p15:clr>
        </p15:guide>
        <p15:guide id="7" orient="horz" pos="218">
          <p15:clr>
            <a:srgbClr val="FBAE40"/>
          </p15:clr>
        </p15:guide>
        <p15:guide id="8" orient="horz" pos="662">
          <p15:clr>
            <a:srgbClr val="FBAE40"/>
          </p15:clr>
        </p15:guide>
        <p15:guide id="9" orient="horz" pos="890">
          <p15:clr>
            <a:srgbClr val="FBAE40"/>
          </p15:clr>
        </p15:guide>
        <p15:guide id="10" orient="horz" pos="3857">
          <p15:clr>
            <a:srgbClr val="FBAE40"/>
          </p15:clr>
        </p15:guide>
        <p15:guide id="11" orient="horz" pos="4040">
          <p15:clr>
            <a:srgbClr val="FBAE40"/>
          </p15:clr>
        </p15:guide>
        <p15:guide id="12" orient="horz" pos="42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aster 4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85311271"/>
      </p:ext>
    </p:extLst>
  </p:cSld>
  <p:clrMapOvr>
    <a:masterClrMapping/>
  </p:clrMapOvr>
  <p:hf hdr="0" dt="0"/>
  <p:extLst>
    <p:ext uri="{DCECCB84-F9BA-43D5-87BE-67443E8EF086}">
      <p15:sldGuideLst xmlns:p15="http://schemas.microsoft.com/office/powerpoint/2012/main">
        <p15:guide id="1" pos="1968">
          <p15:clr>
            <a:srgbClr val="FBAE40"/>
          </p15:clr>
        </p15:guide>
        <p15:guide id="2" pos="2111">
          <p15:clr>
            <a:srgbClr val="FBAE40"/>
          </p15:clr>
        </p15:guide>
        <p15:guide id="3" pos="3771">
          <p15:clr>
            <a:srgbClr val="FBAE40"/>
          </p15:clr>
        </p15:guide>
        <p15:guide id="4" pos="3915">
          <p15:clr>
            <a:srgbClr val="FBAE40"/>
          </p15:clr>
        </p15:guide>
        <p15:guide id="5" pos="5576">
          <p15:clr>
            <a:srgbClr val="FBAE40"/>
          </p15:clr>
        </p15:guide>
        <p15:guide id="6" pos="5720">
          <p15:clr>
            <a:srgbClr val="FBAE40"/>
          </p15:clr>
        </p15:guide>
        <p15:guide id="7" pos="307">
          <p15:clr>
            <a:srgbClr val="FBAE40"/>
          </p15:clr>
        </p15:guide>
        <p15:guide id="8" pos="7380">
          <p15:clr>
            <a:srgbClr val="FBAE40"/>
          </p15:clr>
        </p15:guide>
        <p15:guide id="9" orient="horz" pos="218">
          <p15:clr>
            <a:srgbClr val="FBAE40"/>
          </p15:clr>
        </p15:guide>
        <p15:guide id="10" orient="horz" pos="662">
          <p15:clr>
            <a:srgbClr val="FBAE40"/>
          </p15:clr>
        </p15:guide>
        <p15:guide id="11" orient="horz" pos="889">
          <p15:clr>
            <a:srgbClr val="FBAE40"/>
          </p15:clr>
        </p15:guide>
        <p15:guide id="12" orient="horz" pos="3857">
          <p15:clr>
            <a:srgbClr val="FBAE40"/>
          </p15:clr>
        </p15:guide>
        <p15:guide id="13" orient="horz" pos="4040">
          <p15:clr>
            <a:srgbClr val="FBAE40"/>
          </p15:clr>
        </p15:guide>
        <p15:guide id="14" orient="horz" pos="42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aster 2x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3"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Tree>
    <p:extLst>
      <p:ext uri="{BB962C8B-B14F-4D97-AF65-F5344CB8AC3E}">
        <p14:creationId xmlns:p14="http://schemas.microsoft.com/office/powerpoint/2010/main" val="1793305889"/>
      </p:ext>
    </p:extLst>
  </p:cSld>
  <p:clrMapOvr>
    <a:masterClrMapping/>
  </p:clrMapOvr>
  <p:hf hdr="0" dt="0"/>
  <p:extLst>
    <p:ext uri="{DCECCB84-F9BA-43D5-87BE-67443E8EF086}">
      <p15:sldGuideLst xmlns:p15="http://schemas.microsoft.com/office/powerpoint/2012/main">
        <p15:guide id="1" pos="308">
          <p15:clr>
            <a:srgbClr val="FBAE40"/>
          </p15:clr>
        </p15:guide>
        <p15:guide id="2" pos="7380">
          <p15:clr>
            <a:srgbClr val="FBAE40"/>
          </p15:clr>
        </p15:guide>
        <p15:guide id="3" orient="horz" pos="218">
          <p15:clr>
            <a:srgbClr val="FBAE40"/>
          </p15:clr>
        </p15:guide>
        <p15:guide id="4" orient="horz" pos="662">
          <p15:clr>
            <a:srgbClr val="FBAE40"/>
          </p15:clr>
        </p15:guide>
        <p15:guide id="5" orient="horz" pos="890">
          <p15:clr>
            <a:srgbClr val="FBAE40"/>
          </p15:clr>
        </p15:guide>
        <p15:guide id="6" orient="horz" pos="3856">
          <p15:clr>
            <a:srgbClr val="FBAE40"/>
          </p15:clr>
        </p15:guide>
        <p15:guide id="7" orient="horz" pos="4040">
          <p15:clr>
            <a:srgbClr val="FBAE40"/>
          </p15:clr>
        </p15:guide>
        <p15:guide id="8" orient="horz" pos="4272">
          <p15:clr>
            <a:srgbClr val="FBAE40"/>
          </p15:clr>
        </p15:guide>
        <p15:guide id="9" pos="3771">
          <p15:clr>
            <a:srgbClr val="FBAE40"/>
          </p15:clr>
        </p15:guide>
        <p15:guide id="10" pos="3915">
          <p15:clr>
            <a:srgbClr val="FBAE40"/>
          </p15:clr>
        </p15:guide>
        <p15:guide id="11" orient="horz" pos="2427" userDrawn="1">
          <p15:clr>
            <a:srgbClr val="FBAE40"/>
          </p15:clr>
        </p15:guide>
        <p15:guide id="13" orient="horz" pos="23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Fläch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DURCH KLICKEN </a:t>
            </a:r>
            <a:r>
              <a:rPr lang="de-DE" dirty="0" err="1"/>
              <a:t>BEARBEITeN</a:t>
            </a:r>
            <a:r>
              <a:rPr lang="de-DE" dirty="0"/>
              <a:t>.</a:t>
            </a:r>
            <a:br>
              <a:rPr lang="de-DE" dirty="0"/>
            </a:br>
            <a:r>
              <a:rPr lang="de-DE" dirty="0"/>
              <a:t>Zweite Zeile </a:t>
            </a:r>
            <a:r>
              <a:rPr lang="de-DE" dirty="0" err="1"/>
              <a:t>Lorem</a:t>
            </a:r>
            <a:r>
              <a:rPr lang="de-DE" dirty="0"/>
              <a:t> </a:t>
            </a:r>
            <a:r>
              <a:rPr lang="de-DE" dirty="0" err="1"/>
              <a:t>Ipsum</a:t>
            </a:r>
            <a:r>
              <a:rPr lang="de-DE" dirty="0"/>
              <a:t>.</a:t>
            </a:r>
          </a:p>
        </p:txBody>
      </p:sp>
      <p:sp>
        <p:nvSpPr>
          <p:cNvPr id="4" name="Layoutschutz" hidden="1"/>
          <p:cNvSpPr>
            <a:spLocks/>
          </p:cNvSpPr>
          <p:nvPr userDrawn="1">
            <p:custDataLst>
              <p:tags r:id="rId1"/>
            </p:custDataLst>
          </p:nvPr>
        </p:nvSpPr>
        <p:spPr>
          <a:xfrm>
            <a:off x="488947" y="1413933"/>
            <a:ext cx="11224684" cy="4707467"/>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666666"/>
              </a:solidFill>
            </a:endParaRPr>
          </a:p>
        </p:txBody>
      </p:sp>
      <p:sp>
        <p:nvSpPr>
          <p:cNvPr id="6" name="Rechteck 5">
            <a:extLst>
              <a:ext uri="{FF2B5EF4-FFF2-40B4-BE49-F238E27FC236}">
                <a16:creationId xmlns:a16="http://schemas.microsoft.com/office/drawing/2014/main" id="{575EAFC9-9799-401B-B4CF-9AE18E848765}"/>
              </a:ext>
            </a:extLst>
          </p:cNvPr>
          <p:cNvSpPr>
            <a:spLocks/>
          </p:cNvSpPr>
          <p:nvPr userDrawn="1"/>
        </p:nvSpPr>
        <p:spPr>
          <a:xfrm>
            <a:off x="0" y="1244600"/>
            <a:ext cx="12192000" cy="50507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eaLnBrk="1" fontAlgn="auto" hangingPunct="1">
              <a:lnSpc>
                <a:spcPct val="100000"/>
              </a:lnSpc>
              <a:spcBef>
                <a:spcPts val="0"/>
              </a:spcBef>
              <a:spcAft>
                <a:spcPts val="0"/>
              </a:spcAft>
            </a:pPr>
            <a:endParaRPr lang="en-GB" sz="1800" b="0" i="0" u="none" baseline="0" dirty="0" err="1">
              <a:solidFill>
                <a:srgbClr val="666666"/>
              </a:solidFill>
              <a:latin typeface="BMW Group Condensed" panose="020B0606020202020204" pitchFamily="34" charset="0"/>
            </a:endParaRPr>
          </a:p>
        </p:txBody>
      </p:sp>
    </p:spTree>
    <p:extLst>
      <p:ext uri="{BB962C8B-B14F-4D97-AF65-F5344CB8AC3E}">
        <p14:creationId xmlns:p14="http://schemas.microsoft.com/office/powerpoint/2010/main" val="3819523710"/>
      </p:ext>
    </p:extLst>
  </p:cSld>
  <p:clrMapOvr>
    <a:masterClrMapping/>
  </p:clrMapOvr>
  <p:hf hdr="0" dt="0"/>
  <p:extLst>
    <p:ext uri="{DCECCB84-F9BA-43D5-87BE-67443E8EF086}">
      <p15:sldGuideLst xmlns:p15="http://schemas.microsoft.com/office/powerpoint/2012/main">
        <p15:guide id="1" pos="308" userDrawn="1">
          <p15:clr>
            <a:srgbClr val="FBAE40"/>
          </p15:clr>
        </p15:guide>
        <p15:guide id="2" pos="7380" userDrawn="1">
          <p15:clr>
            <a:srgbClr val="FBAE40"/>
          </p15:clr>
        </p15:guide>
        <p15:guide id="3" orient="horz" pos="218" userDrawn="1">
          <p15:clr>
            <a:srgbClr val="FBAE40"/>
          </p15:clr>
        </p15:guide>
        <p15:guide id="4" orient="horz" pos="662" userDrawn="1">
          <p15:clr>
            <a:srgbClr val="FBAE40"/>
          </p15:clr>
        </p15:guide>
        <p15:guide id="5" orient="horz" pos="890" userDrawn="1">
          <p15:clr>
            <a:srgbClr val="FBAE40"/>
          </p15:clr>
        </p15:guide>
        <p15:guide id="6" orient="horz" pos="3857" userDrawn="1">
          <p15:clr>
            <a:srgbClr val="FBAE40"/>
          </p15:clr>
        </p15:guide>
        <p15:guide id="7" orient="horz" pos="4040" userDrawn="1">
          <p15:clr>
            <a:srgbClr val="FBAE40"/>
          </p15:clr>
        </p15:guide>
        <p15:guide id="8" orient="horz" pos="42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3.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6"/>
            </p:custDataLst>
            <p:extLst>
              <p:ext uri="{D42A27DB-BD31-4B8C-83A1-F6EECF244321}">
                <p14:modId xmlns:p14="http://schemas.microsoft.com/office/powerpoint/2010/main" val="1060007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56" name="think-cell Folie" r:id="rId29" imgW="270" imgH="270" progId="TCLayout.ActiveDocument.1">
                  <p:embed/>
                </p:oleObj>
              </mc:Choice>
              <mc:Fallback>
                <p:oleObj name="think-cell Foli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B4072CA8-2CA4-4C54-8AF5-C3A1B0BE7375}"/>
              </a:ext>
            </a:extLst>
          </p:cNvPr>
          <p:cNvSpPr/>
          <p:nvPr userDrawn="1">
            <p:custDataLst>
              <p:tags r:id="rId27"/>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l" eaLnBrk="1">
              <a:lnSpc>
                <a:spcPct val="93000"/>
              </a:lnSpc>
              <a:spcBef>
                <a:spcPct val="0"/>
              </a:spcBef>
              <a:spcAft>
                <a:spcPct val="0"/>
              </a:spcAft>
            </a:pPr>
            <a:endParaRPr lang="de-DE" sz="2600" b="1" i="0" baseline="0" dirty="0">
              <a:solidFill>
                <a:schemeClr val="tx1"/>
              </a:solidFill>
              <a:latin typeface="BMW Group Condensed" panose="020B0606020202020204" pitchFamily="34" charset="0"/>
              <a:ea typeface="+mj-ea"/>
              <a:cs typeface="+mj-cs"/>
              <a:sym typeface="BMW Group Condensed" panose="020B0606020202020204" pitchFamily="34" charset="0"/>
            </a:endParaRPr>
          </a:p>
        </p:txBody>
      </p:sp>
      <p:sp>
        <p:nvSpPr>
          <p:cNvPr id="2" name="Titelplatzhalter 1"/>
          <p:cNvSpPr>
            <a:spLocks noGrp="1"/>
          </p:cNvSpPr>
          <p:nvPr>
            <p:ph type="title"/>
          </p:nvPr>
        </p:nvSpPr>
        <p:spPr>
          <a:xfrm>
            <a:off x="488947" y="347184"/>
            <a:ext cx="11224684" cy="701474"/>
          </a:xfrm>
          <a:prstGeom prst="rect">
            <a:avLst/>
          </a:prstGeom>
        </p:spPr>
        <p:txBody>
          <a:bodyPr vert="horz" lIns="0" tIns="0" rIns="0" bIns="0" rtlCol="0" anchor="t" anchorCtr="0">
            <a:noAutofit/>
          </a:bodyPr>
          <a:lstStyle/>
          <a:p>
            <a:r>
              <a:rPr lang="de-DE" dirty="0"/>
              <a:t>Titelmasterformat durch Klicken bearbeiten</a:t>
            </a:r>
          </a:p>
        </p:txBody>
      </p:sp>
      <p:cxnSp>
        <p:nvCxnSpPr>
          <p:cNvPr id="7" name="Gerade Verbindung 81"/>
          <p:cNvCxnSpPr/>
          <p:nvPr userDrawn="1"/>
        </p:nvCxnSpPr>
        <p:spPr>
          <a:xfrm>
            <a:off x="-1" y="6298735"/>
            <a:ext cx="12192001" cy="0"/>
          </a:xfrm>
          <a:prstGeom prst="line">
            <a:avLst/>
          </a:prstGeom>
          <a:ln w="12700">
            <a:solidFill>
              <a:schemeClr val="tx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platzhalter 7"/>
          <p:cNvSpPr>
            <a:spLocks noGrp="1"/>
          </p:cNvSpPr>
          <p:nvPr>
            <p:ph type="body" idx="1"/>
          </p:nvPr>
        </p:nvSpPr>
        <p:spPr>
          <a:xfrm>
            <a:off x="488947" y="1413933"/>
            <a:ext cx="11224684" cy="4707467"/>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empower - DO NOT DELETE!!!" hidden="1"/>
          <p:cNvSpPr/>
          <p:nvPr userDrawn="1">
            <p:custDataLst>
              <p:tags r:id="rId28"/>
            </p:custDataLst>
          </p:nvPr>
        </p:nvSpPr>
        <p:spPr>
          <a:xfrm>
            <a:off x="0" y="0"/>
            <a:ext cx="0" cy="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l"/>
            <a:endParaRPr lang="de-DE" dirty="0">
              <a:solidFill>
                <a:schemeClr val="tx1"/>
              </a:solidFill>
            </a:endParaRPr>
          </a:p>
        </p:txBody>
      </p:sp>
      <p:sp>
        <p:nvSpPr>
          <p:cNvPr id="10" name="SeitenzahlAU1">
            <a:extLst>
              <a:ext uri="{FF2B5EF4-FFF2-40B4-BE49-F238E27FC236}">
                <a16:creationId xmlns:a16="http://schemas.microsoft.com/office/drawing/2014/main" id="{97FAE798-CEE4-45BD-9072-53C43AFE5172}"/>
              </a:ext>
            </a:extLst>
          </p:cNvPr>
          <p:cNvSpPr/>
          <p:nvPr userDrawn="1"/>
        </p:nvSpPr>
        <p:spPr>
          <a:xfrm>
            <a:off x="10960100" y="6413500"/>
            <a:ext cx="762000" cy="366776"/>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de-DE" sz="800">
                <a:solidFill>
                  <a:srgbClr val="000000"/>
                </a:solidFill>
              </a:rPr>
              <a:t>Seite </a:t>
            </a:r>
            <a:fld id="{13EADCD7-5958-46D5-9257-6B99F6E48D58}" type="slidenum">
              <a:rPr lang="de-DE" sz="800" smtClean="0">
                <a:solidFill>
                  <a:srgbClr val="000000"/>
                </a:solidFill>
              </a:rPr>
              <a:pPr algn="r"/>
              <a:t>‹Nr.›</a:t>
            </a:fld>
            <a:endParaRPr lang="de-DE" sz="800" dirty="0">
              <a:solidFill>
                <a:srgbClr val="000000"/>
              </a:solidFill>
            </a:endParaRPr>
          </a:p>
        </p:txBody>
      </p:sp>
      <p:sp>
        <p:nvSpPr>
          <p:cNvPr id="9" name="FußzeileAU1"/>
          <p:cNvSpPr txBox="1">
            <a:spLocks/>
          </p:cNvSpPr>
          <p:nvPr userDrawn="1"/>
        </p:nvSpPr>
        <p:spPr>
          <a:xfrm>
            <a:off x="482600" y="6413500"/>
            <a:ext cx="6350000" cy="366776"/>
          </a:xfrm>
          <a:prstGeom prst="rect">
            <a:avLst/>
          </a:prstGeom>
          <a:noFill/>
        </p:spPr>
        <p:txBody>
          <a:bodyPr wrap="square" lIns="0" tIns="0" rIns="0" bIns="0" rtlCol="0" anchor="ctr" anchorCtr="0">
            <a:noAutofit/>
          </a:bodyPr>
          <a:lstStyle/>
          <a:p>
            <a:r>
              <a:rPr lang="de-DE" sz="800" dirty="0"/>
              <a:t>Thema</a:t>
            </a:r>
            <a:r>
              <a:rPr lang="de-DE" sz="800" baseline="0" dirty="0"/>
              <a:t> </a:t>
            </a:r>
            <a:r>
              <a:rPr lang="de-DE" sz="800" dirty="0"/>
              <a:t>| Abteilung | Datum</a:t>
            </a:r>
          </a:p>
        </p:txBody>
      </p:sp>
    </p:spTree>
    <p:extLst>
      <p:ext uri="{BB962C8B-B14F-4D97-AF65-F5344CB8AC3E}">
        <p14:creationId xmlns:p14="http://schemas.microsoft.com/office/powerpoint/2010/main" val="210241850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1" r:id="rId3"/>
    <p:sldLayoutId id="2147483672" r:id="rId4"/>
    <p:sldLayoutId id="2147483662" r:id="rId5"/>
    <p:sldLayoutId id="2147483663" r:id="rId6"/>
    <p:sldLayoutId id="2147483664" r:id="rId7"/>
    <p:sldLayoutId id="2147483665" r:id="rId8"/>
    <p:sldLayoutId id="2147483661" r:id="rId9"/>
    <p:sldLayoutId id="2147483673" r:id="rId10"/>
    <p:sldLayoutId id="2147483674" r:id="rId11"/>
    <p:sldLayoutId id="2147483650" r:id="rId12"/>
    <p:sldLayoutId id="2147483657" r:id="rId13"/>
    <p:sldLayoutId id="2147483666" r:id="rId14"/>
    <p:sldLayoutId id="2147483658" r:id="rId15"/>
    <p:sldLayoutId id="2147483659" r:id="rId16"/>
    <p:sldLayoutId id="2147483660" r:id="rId17"/>
    <p:sldLayoutId id="2147483667" r:id="rId18"/>
    <p:sldLayoutId id="2147483668" r:id="rId19"/>
    <p:sldLayoutId id="2147483669" r:id="rId20"/>
    <p:sldLayoutId id="2147483670" r:id="rId21"/>
    <p:sldLayoutId id="2147483654" r:id="rId22"/>
    <p:sldLayoutId id="2147483671" r:id="rId23"/>
  </p:sldLayoutIdLst>
  <p:hf hdr="0" dt="0"/>
  <p:txStyles>
    <p:titleStyle>
      <a:lvl1pPr algn="l" defTabSz="914400" rtl="0" eaLnBrk="1" latinLnBrk="0" hangingPunct="1">
        <a:lnSpc>
          <a:spcPct val="93000"/>
        </a:lnSpc>
        <a:spcBef>
          <a:spcPct val="0"/>
        </a:spcBef>
        <a:buNone/>
        <a:defRPr sz="2600" b="1" kern="1200" cap="all" baseline="0">
          <a:solidFill>
            <a:schemeClr val="accent2"/>
          </a:solidFill>
          <a:latin typeface="+mj-lt"/>
          <a:ea typeface="+mj-ea"/>
          <a:cs typeface="+mj-cs"/>
        </a:defRPr>
      </a:lvl1pPr>
    </p:titleStyle>
    <p:bodyStyle>
      <a:lvl1pPr marL="190800" indent="-190800" algn="l" defTabSz="914400" rtl="0" eaLnBrk="1" latinLnBrk="0" hangingPunct="1">
        <a:lnSpc>
          <a:spcPct val="93000"/>
        </a:lnSpc>
        <a:spcBef>
          <a:spcPts val="0"/>
        </a:spcBef>
        <a:spcAft>
          <a:spcPts val="600"/>
        </a:spcAft>
        <a:buClr>
          <a:srgbClr val="7F7F7F"/>
        </a:buClr>
        <a:buFont typeface="Wingdings" panose="05000000000000000000" pitchFamily="2" charset="2"/>
        <a:buChar char="§"/>
        <a:defRPr sz="1800" kern="1200">
          <a:solidFill>
            <a:schemeClr val="tx1"/>
          </a:solidFill>
          <a:latin typeface="+mn-lt"/>
          <a:ea typeface="+mn-ea"/>
          <a:cs typeface="+mn-cs"/>
        </a:defRPr>
      </a:lvl1pPr>
      <a:lvl2pPr marL="3816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2pPr>
      <a:lvl3pPr marL="5724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3pPr>
      <a:lvl4pPr marL="7632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smtClean="0">
          <a:solidFill>
            <a:schemeClr val="tx1"/>
          </a:solidFill>
          <a:latin typeface="+mn-lt"/>
          <a:ea typeface="+mn-ea"/>
          <a:cs typeface="+mn-cs"/>
        </a:defRPr>
      </a:lvl4pPr>
      <a:lvl5pPr marL="954000" indent="-190800" algn="l" defTabSz="914400" rtl="0" eaLnBrk="1" latinLnBrk="0" hangingPunct="1">
        <a:lnSpc>
          <a:spcPct val="93000"/>
        </a:lnSpc>
        <a:spcBef>
          <a:spcPts val="20"/>
        </a:spcBef>
        <a:spcAft>
          <a:spcPts val="600"/>
        </a:spcAft>
        <a:buClr>
          <a:srgbClr val="7F7F7F"/>
        </a:buClr>
        <a:buFont typeface="BMW Group Condensed" panose="020B0606020202020204" pitchFamily="34" charset="0"/>
        <a:buChar char="-"/>
        <a:defRPr lang="de-DE"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6.xml"/><Relationship Id="rId7" Type="http://schemas.openxmlformats.org/officeDocument/2006/relationships/image" Target="../media/image10.e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hyperlink" Target="file:///Users/franziskascharpf/Desktop/Finalcode/finalo6topicsfinal2.html#topic=0&amp;lambda=1&amp;ter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file:///Users/franziskascharpf/Desktop/Finalcode/finalo6topicsfinal2.html#topic=0&amp;lambda=1&amp;ter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6F76E5D-CADA-4C73-9118-DE39C363C2D4}"/>
              </a:ext>
            </a:extLst>
          </p:cNvPr>
          <p:cNvSpPr/>
          <p:nvPr/>
        </p:nvSpPr>
        <p:spPr>
          <a:xfrm>
            <a:off x="387626" y="372767"/>
            <a:ext cx="11340548" cy="1826448"/>
          </a:xfrm>
          <a:prstGeom prst="rect">
            <a:avLst/>
          </a:prstGeom>
          <a:solidFill>
            <a:srgbClr val="FFFFFF">
              <a:alpha val="6902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graphicFrame>
        <p:nvGraphicFramePr>
          <p:cNvPr id="10" name="Objekt 9" hidden="1">
            <a:extLst>
              <a:ext uri="{FF2B5EF4-FFF2-40B4-BE49-F238E27FC236}">
                <a16:creationId xmlns:a16="http://schemas.microsoft.com/office/drawing/2014/main" id="{A0FC00A4-C79B-4210-9528-A8B4127CAD2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4" name="think-cell Folie" r:id="rId6" imgW="359" imgH="360" progId="TCLayout.ActiveDocument.1">
                  <p:embed/>
                </p:oleObj>
              </mc:Choice>
              <mc:Fallback>
                <p:oleObj name="think-cell Folie" r:id="rId6" imgW="359" imgH="360" progId="TCLayout.ActiveDocument.1">
                  <p:embed/>
                  <p:pic>
                    <p:nvPicPr>
                      <p:cNvPr id="10" name="Objekt 9" hidden="1">
                        <a:extLst>
                          <a:ext uri="{FF2B5EF4-FFF2-40B4-BE49-F238E27FC236}">
                            <a16:creationId xmlns:a16="http://schemas.microsoft.com/office/drawing/2014/main" id="{A0FC00A4-C79B-4210-9528-A8B4127CAD2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79D37BA5-6393-4F92-8B64-499CC20BBA14}"/>
              </a:ext>
            </a:extLst>
          </p:cNvPr>
          <p:cNvSpPr/>
          <p:nvPr>
            <p:custDataLst>
              <p:tags r:id="rId3"/>
            </p:custDataLst>
          </p:nvPr>
        </p:nvSpPr>
        <p:spPr>
          <a:xfrm>
            <a:off x="0"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t" anchorCtr="0">
            <a:noAutofit/>
          </a:bodyPr>
          <a:lstStyle/>
          <a:p>
            <a:endParaRPr lang="de-DE" sz="4000" b="1" dirty="0">
              <a:solidFill>
                <a:schemeClr val="tx1"/>
              </a:solidFill>
              <a:latin typeface="BMW Group Condensed" panose="020B0606020202020204" pitchFamily="34" charset="0"/>
              <a:ea typeface="+mj-ea"/>
              <a:cs typeface="+mj-cs"/>
              <a:sym typeface="BMW Group Condensed" panose="020B0606020202020204" pitchFamily="34" charset="0"/>
            </a:endParaRPr>
          </a:p>
        </p:txBody>
      </p:sp>
      <p:pic>
        <p:nvPicPr>
          <p:cNvPr id="5" name="Bildplatzhalter 4">
            <a:extLst>
              <a:ext uri="{FF2B5EF4-FFF2-40B4-BE49-F238E27FC236}">
                <a16:creationId xmlns:a16="http://schemas.microsoft.com/office/drawing/2014/main" id="{A1D53EE2-9307-4988-ACBC-3C93A1F244CB}"/>
              </a:ext>
            </a:extLst>
          </p:cNvPr>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t="7" b="7"/>
          <a:stretch>
            <a:fillRect/>
          </a:stretch>
        </p:blipFill>
        <p:spPr>
          <a:xfrm>
            <a:off x="-12700" y="-95534"/>
            <a:ext cx="12204700" cy="6963059"/>
          </a:xfrm>
        </p:spPr>
      </p:pic>
      <p:sp>
        <p:nvSpPr>
          <p:cNvPr id="9" name="Textplatzhalter 8">
            <a:extLst>
              <a:ext uri="{FF2B5EF4-FFF2-40B4-BE49-F238E27FC236}">
                <a16:creationId xmlns:a16="http://schemas.microsoft.com/office/drawing/2014/main" id="{879873A2-D6CD-4EB1-AA22-1EAFFF1BA2AD}"/>
              </a:ext>
            </a:extLst>
          </p:cNvPr>
          <p:cNvSpPr>
            <a:spLocks noGrp="1"/>
          </p:cNvSpPr>
          <p:nvPr>
            <p:ph type="body" sz="quarter" idx="20"/>
          </p:nvPr>
        </p:nvSpPr>
        <p:spPr/>
        <p:txBody>
          <a:bodyPr/>
          <a:lstStyle/>
          <a:p>
            <a:r>
              <a:rPr lang="de-DE" b="1" dirty="0">
                <a:solidFill>
                  <a:srgbClr val="7E7E7E"/>
                </a:solidFill>
              </a:rPr>
              <a:t>AQ-110 I 22.11.2021</a:t>
            </a:r>
          </a:p>
          <a:p>
            <a:r>
              <a:rPr lang="de-DE" dirty="0">
                <a:solidFill>
                  <a:srgbClr val="7E7E7E"/>
                </a:solidFill>
              </a:rPr>
              <a:t>Franziska Karolina Scharpf</a:t>
            </a:r>
            <a:endParaRPr lang="de-DE" b="1" dirty="0">
              <a:solidFill>
                <a:srgbClr val="7E7E7E"/>
              </a:solidFill>
            </a:endParaRPr>
          </a:p>
        </p:txBody>
      </p:sp>
      <p:sp>
        <p:nvSpPr>
          <p:cNvPr id="4" name="Rechteck 3">
            <a:extLst>
              <a:ext uri="{FF2B5EF4-FFF2-40B4-BE49-F238E27FC236}">
                <a16:creationId xmlns:a16="http://schemas.microsoft.com/office/drawing/2014/main" id="{43B6A437-ECBB-4985-B8B3-D16B791C6676}"/>
              </a:ext>
            </a:extLst>
          </p:cNvPr>
          <p:cNvSpPr/>
          <p:nvPr/>
        </p:nvSpPr>
        <p:spPr>
          <a:xfrm>
            <a:off x="276225" y="372767"/>
            <a:ext cx="11639550" cy="2075158"/>
          </a:xfrm>
          <a:prstGeom prst="rect">
            <a:avLst/>
          </a:prstGeom>
          <a:solidFill>
            <a:schemeClr val="bg1">
              <a:alpha val="9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itel 5">
            <a:extLst>
              <a:ext uri="{FF2B5EF4-FFF2-40B4-BE49-F238E27FC236}">
                <a16:creationId xmlns:a16="http://schemas.microsoft.com/office/drawing/2014/main" id="{01F0A075-FF5F-4DA9-B1FB-E9059CBB1FD9}"/>
              </a:ext>
            </a:extLst>
          </p:cNvPr>
          <p:cNvSpPr>
            <a:spLocks noGrp="1"/>
          </p:cNvSpPr>
          <p:nvPr>
            <p:ph type="ctrTitle"/>
          </p:nvPr>
        </p:nvSpPr>
        <p:spPr>
          <a:xfrm>
            <a:off x="-42863" y="456379"/>
            <a:ext cx="12201525" cy="1253984"/>
          </a:xfrm>
        </p:spPr>
        <p:txBody>
          <a:bodyPr/>
          <a:lstStyle/>
          <a:p>
            <a:r>
              <a:rPr lang="de-DE" b="0" dirty="0" err="1"/>
              <a:t>Automated</a:t>
            </a:r>
            <a:r>
              <a:rPr lang="de-DE" b="0" dirty="0"/>
              <a:t> Text Processing on </a:t>
            </a:r>
            <a:r>
              <a:rPr lang="de-DE" b="0" dirty="0" err="1"/>
              <a:t>the</a:t>
            </a:r>
            <a:r>
              <a:rPr lang="de-DE" b="0" dirty="0"/>
              <a:t> </a:t>
            </a:r>
            <a:r>
              <a:rPr lang="de-DE" b="0" dirty="0" err="1"/>
              <a:t>Example</a:t>
            </a:r>
            <a:r>
              <a:rPr lang="de-DE" b="0" dirty="0"/>
              <a:t> </a:t>
            </a:r>
            <a:r>
              <a:rPr lang="de-DE" b="0" dirty="0" err="1"/>
              <a:t>of</a:t>
            </a:r>
            <a:r>
              <a:rPr lang="de-DE" b="0" dirty="0"/>
              <a:t> Reviews on Car </a:t>
            </a:r>
            <a:r>
              <a:rPr lang="de-DE" b="0" dirty="0" err="1"/>
              <a:t>Manufacturers</a:t>
            </a:r>
            <a:endParaRPr lang="de-DE" dirty="0"/>
          </a:p>
        </p:txBody>
      </p:sp>
      <p:sp>
        <p:nvSpPr>
          <p:cNvPr id="15" name="Untertitel 14">
            <a:extLst>
              <a:ext uri="{FF2B5EF4-FFF2-40B4-BE49-F238E27FC236}">
                <a16:creationId xmlns:a16="http://schemas.microsoft.com/office/drawing/2014/main" id="{41035EDB-4EF9-41B9-AE06-499E930EAA8A}"/>
              </a:ext>
            </a:extLst>
          </p:cNvPr>
          <p:cNvSpPr>
            <a:spLocks noGrp="1"/>
          </p:cNvSpPr>
          <p:nvPr>
            <p:ph type="subTitle" idx="1"/>
          </p:nvPr>
        </p:nvSpPr>
        <p:spPr>
          <a:xfrm>
            <a:off x="-42864" y="1978950"/>
            <a:ext cx="12201525" cy="386055"/>
          </a:xfrm>
        </p:spPr>
        <p:txBody>
          <a:bodyPr/>
          <a:lstStyle/>
          <a:p>
            <a:r>
              <a:rPr lang="de-DE" dirty="0"/>
              <a:t>Master </a:t>
            </a:r>
            <a:r>
              <a:rPr lang="de-DE" dirty="0" err="1"/>
              <a:t>thesis</a:t>
            </a:r>
            <a:r>
              <a:rPr lang="de-DE" dirty="0"/>
              <a:t> Franziska Scharpf</a:t>
            </a:r>
          </a:p>
        </p:txBody>
      </p:sp>
    </p:spTree>
    <p:extLst>
      <p:ext uri="{BB962C8B-B14F-4D97-AF65-F5344CB8AC3E}">
        <p14:creationId xmlns:p14="http://schemas.microsoft.com/office/powerpoint/2010/main" val="76509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A2B3474-FE58-4172-BBAF-00E9E4FF8C2F}"/>
              </a:ext>
            </a:extLst>
          </p:cNvPr>
          <p:cNvPicPr>
            <a:picLocks noChangeAspect="1"/>
          </p:cNvPicPr>
          <p:nvPr/>
        </p:nvPicPr>
        <p:blipFill rotWithShape="1">
          <a:blip r:embed="rId3">
            <a:extLst>
              <a:ext uri="{28A0092B-C50C-407E-A947-70E740481C1C}">
                <a14:useLocalDpi xmlns:a14="http://schemas.microsoft.com/office/drawing/2010/main" val="0"/>
              </a:ext>
            </a:extLst>
          </a:blip>
          <a:srcRect t="1377" r="43350" b="12259"/>
          <a:stretch/>
        </p:blipFill>
        <p:spPr>
          <a:xfrm>
            <a:off x="4940968" y="0"/>
            <a:ext cx="7251032" cy="6316872"/>
          </a:xfrm>
          <a:prstGeom prst="rect">
            <a:avLst/>
          </a:prstGeom>
        </p:spPr>
      </p:pic>
      <p:sp>
        <p:nvSpPr>
          <p:cNvPr id="5" name="Rechteck 4">
            <a:extLst>
              <a:ext uri="{FF2B5EF4-FFF2-40B4-BE49-F238E27FC236}">
                <a16:creationId xmlns:a16="http://schemas.microsoft.com/office/drawing/2014/main" id="{115E0B4C-4E42-4A47-BF66-1E5274DEBA16}"/>
              </a:ext>
            </a:extLst>
          </p:cNvPr>
          <p:cNvSpPr/>
          <p:nvPr/>
        </p:nvSpPr>
        <p:spPr>
          <a:xfrm>
            <a:off x="0" y="0"/>
            <a:ext cx="12291237" cy="6316872"/>
          </a:xfrm>
          <a:prstGeom prst="rect">
            <a:avLst/>
          </a:prstGeom>
          <a:gradFill flip="none" rotWithShape="1">
            <a:gsLst>
              <a:gs pos="0">
                <a:schemeClr val="accent1">
                  <a:lumMod val="5000"/>
                  <a:lumOff val="95000"/>
                  <a:alpha val="0"/>
                </a:schemeClr>
              </a:gs>
              <a:gs pos="54612">
                <a:srgbClr val="C9CED6">
                  <a:alpha val="98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extfeld 5">
            <a:extLst>
              <a:ext uri="{FF2B5EF4-FFF2-40B4-BE49-F238E27FC236}">
                <a16:creationId xmlns:a16="http://schemas.microsoft.com/office/drawing/2014/main" id="{227B497C-9D04-4728-939F-28BBCF5E3BD5}"/>
              </a:ext>
            </a:extLst>
          </p:cNvPr>
          <p:cNvSpPr txBox="1"/>
          <p:nvPr/>
        </p:nvSpPr>
        <p:spPr>
          <a:xfrm>
            <a:off x="329609" y="551759"/>
            <a:ext cx="2881424" cy="307777"/>
          </a:xfrm>
          <a:prstGeom prst="rect">
            <a:avLst/>
          </a:prstGeom>
          <a:noFill/>
        </p:spPr>
        <p:txBody>
          <a:bodyPr wrap="square" lIns="0" tIns="0" rIns="0" bIns="0" rtlCol="0">
            <a:spAutoFit/>
          </a:bodyPr>
          <a:lstStyle/>
          <a:p>
            <a:r>
              <a:rPr lang="de-DE" sz="2000" b="1" dirty="0"/>
              <a:t>Gliederung</a:t>
            </a:r>
          </a:p>
        </p:txBody>
      </p:sp>
      <p:sp>
        <p:nvSpPr>
          <p:cNvPr id="7" name="Rechteck 6">
            <a:extLst>
              <a:ext uri="{FF2B5EF4-FFF2-40B4-BE49-F238E27FC236}">
                <a16:creationId xmlns:a16="http://schemas.microsoft.com/office/drawing/2014/main" id="{EF435032-6A64-4915-8057-6EF729CAF688}"/>
              </a:ext>
            </a:extLst>
          </p:cNvPr>
          <p:cNvSpPr/>
          <p:nvPr/>
        </p:nvSpPr>
        <p:spPr>
          <a:xfrm>
            <a:off x="0" y="3167453"/>
            <a:ext cx="542260" cy="899999"/>
          </a:xfrm>
          <a:prstGeom prst="rect">
            <a:avLst/>
          </a:prstGeom>
          <a:solidFill>
            <a:srgbClr val="F2A95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7">
            <a:extLst>
              <a:ext uri="{FF2B5EF4-FFF2-40B4-BE49-F238E27FC236}">
                <a16:creationId xmlns:a16="http://schemas.microsoft.com/office/drawing/2014/main" id="{9ED0F3C2-56A2-441D-B601-7FCCAF16608F}"/>
              </a:ext>
            </a:extLst>
          </p:cNvPr>
          <p:cNvSpPr/>
          <p:nvPr/>
        </p:nvSpPr>
        <p:spPr>
          <a:xfrm>
            <a:off x="691116" y="1188000"/>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Textklassifikation anhand vorgegebener Regeln</a:t>
            </a:r>
          </a:p>
        </p:txBody>
      </p:sp>
      <p:sp>
        <p:nvSpPr>
          <p:cNvPr id="10" name="Rechteck 9">
            <a:extLst>
              <a:ext uri="{FF2B5EF4-FFF2-40B4-BE49-F238E27FC236}">
                <a16:creationId xmlns:a16="http://schemas.microsoft.com/office/drawing/2014/main" id="{47CD9E89-7928-460E-82BC-B2E38FEB53C0}"/>
              </a:ext>
            </a:extLst>
          </p:cNvPr>
          <p:cNvSpPr/>
          <p:nvPr/>
        </p:nvSpPr>
        <p:spPr>
          <a:xfrm>
            <a:off x="691115" y="2176012"/>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Automatische Themenidentifizierung: Topic Models </a:t>
            </a:r>
          </a:p>
        </p:txBody>
      </p:sp>
      <p:sp>
        <p:nvSpPr>
          <p:cNvPr id="11" name="Rechteck 10">
            <a:extLst>
              <a:ext uri="{FF2B5EF4-FFF2-40B4-BE49-F238E27FC236}">
                <a16:creationId xmlns:a16="http://schemas.microsoft.com/office/drawing/2014/main" id="{29F8EC1F-4A69-4F9D-87D4-6C8635804111}"/>
              </a:ext>
            </a:extLst>
          </p:cNvPr>
          <p:cNvSpPr/>
          <p:nvPr/>
        </p:nvSpPr>
        <p:spPr>
          <a:xfrm>
            <a:off x="691115" y="3167453"/>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Automatisierte Themenfindung mit LDA und </a:t>
            </a:r>
            <a:r>
              <a:rPr lang="de-DE" dirty="0" err="1">
                <a:solidFill>
                  <a:schemeClr val="tx1"/>
                </a:solidFill>
              </a:rPr>
              <a:t>Clusteringverfahren</a:t>
            </a:r>
            <a:endParaRPr lang="de-DE" dirty="0">
              <a:solidFill>
                <a:schemeClr val="tx1"/>
              </a:solidFill>
            </a:endParaRPr>
          </a:p>
        </p:txBody>
      </p:sp>
      <p:sp>
        <p:nvSpPr>
          <p:cNvPr id="12" name="Rechteck 11">
            <a:extLst>
              <a:ext uri="{FF2B5EF4-FFF2-40B4-BE49-F238E27FC236}">
                <a16:creationId xmlns:a16="http://schemas.microsoft.com/office/drawing/2014/main" id="{E8822955-23AB-4334-A871-CE26CC60112F}"/>
              </a:ext>
            </a:extLst>
          </p:cNvPr>
          <p:cNvSpPr/>
          <p:nvPr/>
        </p:nvSpPr>
        <p:spPr>
          <a:xfrm>
            <a:off x="691115" y="4158894"/>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Evaluation von Topic Models </a:t>
            </a:r>
          </a:p>
        </p:txBody>
      </p:sp>
      <p:sp>
        <p:nvSpPr>
          <p:cNvPr id="13" name="Rechteck 12">
            <a:extLst>
              <a:ext uri="{FF2B5EF4-FFF2-40B4-BE49-F238E27FC236}">
                <a16:creationId xmlns:a16="http://schemas.microsoft.com/office/drawing/2014/main" id="{C7C7957D-BFDD-48E9-A552-4542E26712C1}"/>
              </a:ext>
            </a:extLst>
          </p:cNvPr>
          <p:cNvSpPr/>
          <p:nvPr/>
        </p:nvSpPr>
        <p:spPr>
          <a:xfrm>
            <a:off x="691115" y="5150335"/>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Zusammenfassung</a:t>
            </a:r>
          </a:p>
        </p:txBody>
      </p:sp>
      <p:sp>
        <p:nvSpPr>
          <p:cNvPr id="2" name="Rechteck 1">
            <a:extLst>
              <a:ext uri="{FF2B5EF4-FFF2-40B4-BE49-F238E27FC236}">
                <a16:creationId xmlns:a16="http://schemas.microsoft.com/office/drawing/2014/main" id="{63290DC2-4D5F-9146-961B-45E1719EB78C}"/>
              </a:ext>
            </a:extLst>
          </p:cNvPr>
          <p:cNvSpPr/>
          <p:nvPr/>
        </p:nvSpPr>
        <p:spPr>
          <a:xfrm>
            <a:off x="329609" y="6464300"/>
            <a:ext cx="1765891" cy="3048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663369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77E9A02-1941-4CC5-BF6E-FD0612EA8A71}"/>
              </a:ext>
            </a:extLst>
          </p:cNvPr>
          <p:cNvPicPr>
            <a:picLocks noChangeAspect="1"/>
          </p:cNvPicPr>
          <p:nvPr/>
        </p:nvPicPr>
        <p:blipFill rotWithShape="1">
          <a:blip r:embed="rId3"/>
          <a:srcRect t="10607"/>
          <a:stretch/>
        </p:blipFill>
        <p:spPr>
          <a:xfrm>
            <a:off x="0" y="1456556"/>
            <a:ext cx="10660072" cy="4987443"/>
          </a:xfrm>
          <a:prstGeom prst="rect">
            <a:avLst/>
          </a:prstGeom>
        </p:spPr>
      </p:pic>
      <p:sp>
        <p:nvSpPr>
          <p:cNvPr id="2" name="Titel 1">
            <a:extLst>
              <a:ext uri="{FF2B5EF4-FFF2-40B4-BE49-F238E27FC236}">
                <a16:creationId xmlns:a16="http://schemas.microsoft.com/office/drawing/2014/main" id="{6F01BB32-5D1E-C240-ADF3-0ABA790D2226}"/>
              </a:ext>
            </a:extLst>
          </p:cNvPr>
          <p:cNvSpPr>
            <a:spLocks noGrp="1"/>
          </p:cNvSpPr>
          <p:nvPr>
            <p:ph type="title"/>
          </p:nvPr>
        </p:nvSpPr>
        <p:spPr/>
        <p:txBody>
          <a:bodyPr/>
          <a:lstStyle/>
          <a:p>
            <a:r>
              <a:rPr lang="de-DE" sz="2800" b="0" dirty="0">
                <a:solidFill>
                  <a:schemeClr val="bg1"/>
                </a:solidFill>
              </a:rPr>
              <a:t>Die </a:t>
            </a:r>
            <a:r>
              <a:rPr lang="de-DE" sz="2800" b="0" dirty="0" err="1">
                <a:solidFill>
                  <a:schemeClr val="bg1"/>
                </a:solidFill>
              </a:rPr>
              <a:t>anzahl</a:t>
            </a:r>
            <a:r>
              <a:rPr lang="de-DE" sz="2800" b="0" dirty="0">
                <a:solidFill>
                  <a:schemeClr val="bg1"/>
                </a:solidFill>
              </a:rPr>
              <a:t> an </a:t>
            </a:r>
            <a:r>
              <a:rPr lang="de-DE" sz="2800" b="0" dirty="0" err="1">
                <a:solidFill>
                  <a:schemeClr val="bg1"/>
                </a:solidFill>
              </a:rPr>
              <a:t>kategorien</a:t>
            </a:r>
            <a:r>
              <a:rPr lang="de-DE" sz="2800" b="0" dirty="0">
                <a:solidFill>
                  <a:schemeClr val="bg1"/>
                </a:solidFill>
              </a:rPr>
              <a:t> wird mit </a:t>
            </a:r>
            <a:r>
              <a:rPr lang="de-DE" sz="2800" b="0" dirty="0" err="1">
                <a:solidFill>
                  <a:schemeClr val="bg1"/>
                </a:solidFill>
              </a:rPr>
              <a:t>lda</a:t>
            </a:r>
            <a:r>
              <a:rPr lang="de-DE" sz="2800" b="0" dirty="0">
                <a:solidFill>
                  <a:schemeClr val="bg1"/>
                </a:solidFill>
              </a:rPr>
              <a:t> von 26 auf 6 </a:t>
            </a:r>
            <a:r>
              <a:rPr lang="de-DE" sz="2800" b="0" dirty="0" err="1">
                <a:solidFill>
                  <a:schemeClr val="bg1"/>
                </a:solidFill>
              </a:rPr>
              <a:t>themen</a:t>
            </a:r>
            <a:r>
              <a:rPr lang="de-DE" sz="2800" b="0" dirty="0">
                <a:solidFill>
                  <a:schemeClr val="bg1"/>
                </a:solidFill>
              </a:rPr>
              <a:t> reduziert.</a:t>
            </a:r>
          </a:p>
        </p:txBody>
      </p:sp>
      <p:graphicFrame>
        <p:nvGraphicFramePr>
          <p:cNvPr id="21" name="Inhaltsplatzhalter 3">
            <a:extLst>
              <a:ext uri="{FF2B5EF4-FFF2-40B4-BE49-F238E27FC236}">
                <a16:creationId xmlns:a16="http://schemas.microsoft.com/office/drawing/2014/main" id="{F475AB49-AB8D-449D-BCF5-7FC4D486DBEA}"/>
              </a:ext>
            </a:extLst>
          </p:cNvPr>
          <p:cNvGraphicFramePr>
            <a:graphicFrameLocks noGrp="1"/>
          </p:cNvGraphicFramePr>
          <p:nvPr>
            <p:ph sz="quarter" idx="4294967295"/>
            <p:extLst>
              <p:ext uri="{D42A27DB-BD31-4B8C-83A1-F6EECF244321}">
                <p14:modId xmlns:p14="http://schemas.microsoft.com/office/powerpoint/2010/main" val="2965357645"/>
              </p:ext>
            </p:extLst>
          </p:nvPr>
        </p:nvGraphicFramePr>
        <p:xfrm>
          <a:off x="1223972" y="1507693"/>
          <a:ext cx="9436100" cy="2436378"/>
        </p:xfrm>
        <a:graphic>
          <a:graphicData uri="http://schemas.openxmlformats.org/drawingml/2006/chart">
            <c:chart xmlns:c="http://schemas.openxmlformats.org/drawingml/2006/chart" xmlns:r="http://schemas.openxmlformats.org/officeDocument/2006/relationships" r:id="rId4"/>
          </a:graphicData>
        </a:graphic>
      </p:graphicFrame>
      <p:cxnSp>
        <p:nvCxnSpPr>
          <p:cNvPr id="19" name="Gerader Verbinder 18">
            <a:extLst>
              <a:ext uri="{FF2B5EF4-FFF2-40B4-BE49-F238E27FC236}">
                <a16:creationId xmlns:a16="http://schemas.microsoft.com/office/drawing/2014/main" id="{ECF90396-5035-481D-A705-4C3D8493DCB4}"/>
              </a:ext>
            </a:extLst>
          </p:cNvPr>
          <p:cNvCxnSpPr>
            <a:cxnSpLocks/>
          </p:cNvCxnSpPr>
          <p:nvPr/>
        </p:nvCxnSpPr>
        <p:spPr>
          <a:xfrm>
            <a:off x="219456" y="6444000"/>
            <a:ext cx="11762012" cy="0"/>
          </a:xfrm>
          <a:prstGeom prst="line">
            <a:avLst/>
          </a:prstGeom>
          <a:ln>
            <a:solidFill>
              <a:srgbClr val="506483"/>
            </a:solidFill>
            <a:tailEnd type="non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62320A7C-77DA-4B0E-9E74-A3DE38F18FAC}"/>
              </a:ext>
            </a:extLst>
          </p:cNvPr>
          <p:cNvCxnSpPr>
            <a:cxnSpLocks/>
          </p:cNvCxnSpPr>
          <p:nvPr/>
        </p:nvCxnSpPr>
        <p:spPr>
          <a:xfrm>
            <a:off x="219456" y="1436400"/>
            <a:ext cx="11762012"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 name="Rechteck 4">
            <a:extLst>
              <a:ext uri="{FF2B5EF4-FFF2-40B4-BE49-F238E27FC236}">
                <a16:creationId xmlns:a16="http://schemas.microsoft.com/office/drawing/2014/main" id="{7F742E43-FF86-413C-A875-D7BCB2C11619}"/>
              </a:ext>
            </a:extLst>
          </p:cNvPr>
          <p:cNvSpPr/>
          <p:nvPr/>
        </p:nvSpPr>
        <p:spPr>
          <a:xfrm>
            <a:off x="10660072" y="3879275"/>
            <a:ext cx="1531928" cy="2564724"/>
          </a:xfrm>
          <a:prstGeom prst="rect">
            <a:avLst/>
          </a:prstGeom>
          <a:solidFill>
            <a:srgbClr val="50648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extfeld 5">
            <a:extLst>
              <a:ext uri="{FF2B5EF4-FFF2-40B4-BE49-F238E27FC236}">
                <a16:creationId xmlns:a16="http://schemas.microsoft.com/office/drawing/2014/main" id="{FAB44457-15F0-4327-A863-6140AE7DCB2F}"/>
              </a:ext>
            </a:extLst>
          </p:cNvPr>
          <p:cNvSpPr txBox="1"/>
          <p:nvPr/>
        </p:nvSpPr>
        <p:spPr>
          <a:xfrm>
            <a:off x="10821676" y="3895252"/>
            <a:ext cx="1370324" cy="1508105"/>
          </a:xfrm>
          <a:prstGeom prst="rect">
            <a:avLst/>
          </a:prstGeom>
          <a:noFill/>
        </p:spPr>
        <p:txBody>
          <a:bodyPr wrap="square" lIns="0" tIns="0" rIns="0" bIns="0" rtlCol="0">
            <a:spAutoFit/>
          </a:bodyPr>
          <a:lstStyle/>
          <a:p>
            <a:endParaRPr lang="de-DE" sz="1400" dirty="0">
              <a:solidFill>
                <a:schemeClr val="bg1"/>
              </a:solidFill>
            </a:endParaRPr>
          </a:p>
          <a:p>
            <a:r>
              <a:rPr lang="de-DE" sz="1400" dirty="0">
                <a:solidFill>
                  <a:schemeClr val="bg1"/>
                </a:solidFill>
              </a:rPr>
              <a:t>Die Schlüsselwörter der Kategorien können diese aussagekräftig beschreiben. </a:t>
            </a:r>
          </a:p>
        </p:txBody>
      </p:sp>
      <p:sp>
        <p:nvSpPr>
          <p:cNvPr id="12" name="Textfeld 11">
            <a:extLst>
              <a:ext uri="{FF2B5EF4-FFF2-40B4-BE49-F238E27FC236}">
                <a16:creationId xmlns:a16="http://schemas.microsoft.com/office/drawing/2014/main" id="{6A8C0B86-F252-4D82-969B-D1E0B0E88E0F}"/>
              </a:ext>
            </a:extLst>
          </p:cNvPr>
          <p:cNvSpPr txBox="1"/>
          <p:nvPr/>
        </p:nvSpPr>
        <p:spPr>
          <a:xfrm>
            <a:off x="178772" y="1646784"/>
            <a:ext cx="886761" cy="430887"/>
          </a:xfrm>
          <a:prstGeom prst="rect">
            <a:avLst/>
          </a:prstGeom>
          <a:noFill/>
        </p:spPr>
        <p:txBody>
          <a:bodyPr wrap="square" lIns="0" tIns="0" rIns="0" bIns="0" rtlCol="0">
            <a:spAutoFit/>
          </a:bodyPr>
          <a:lstStyle/>
          <a:p>
            <a:r>
              <a:rPr lang="de-DE" sz="1400" b="1" dirty="0">
                <a:solidFill>
                  <a:schemeClr val="accent4">
                    <a:lumMod val="50000"/>
                  </a:schemeClr>
                </a:solidFill>
              </a:rPr>
              <a:t>6</a:t>
            </a:r>
          </a:p>
          <a:p>
            <a:r>
              <a:rPr lang="de-DE" sz="1400" b="1" dirty="0">
                <a:solidFill>
                  <a:schemeClr val="accent4">
                    <a:lumMod val="50000"/>
                  </a:schemeClr>
                </a:solidFill>
              </a:rPr>
              <a:t>Kategorien</a:t>
            </a:r>
          </a:p>
        </p:txBody>
      </p:sp>
      <p:sp>
        <p:nvSpPr>
          <p:cNvPr id="13" name="Textfeld 12">
            <a:extLst>
              <a:ext uri="{FF2B5EF4-FFF2-40B4-BE49-F238E27FC236}">
                <a16:creationId xmlns:a16="http://schemas.microsoft.com/office/drawing/2014/main" id="{8619C748-400A-41DE-BBC7-D518950BE3B5}"/>
              </a:ext>
            </a:extLst>
          </p:cNvPr>
          <p:cNvSpPr txBox="1"/>
          <p:nvPr/>
        </p:nvSpPr>
        <p:spPr>
          <a:xfrm>
            <a:off x="178772" y="4070652"/>
            <a:ext cx="886761" cy="430887"/>
          </a:xfrm>
          <a:prstGeom prst="rect">
            <a:avLst/>
          </a:prstGeom>
          <a:noFill/>
        </p:spPr>
        <p:txBody>
          <a:bodyPr wrap="square" lIns="0" tIns="0" rIns="0" bIns="0" rtlCol="0">
            <a:spAutoFit/>
          </a:bodyPr>
          <a:lstStyle/>
          <a:p>
            <a:r>
              <a:rPr lang="de-DE" sz="1400" b="1" dirty="0">
                <a:solidFill>
                  <a:schemeClr val="accent4">
                    <a:lumMod val="50000"/>
                  </a:schemeClr>
                </a:solidFill>
              </a:rPr>
              <a:t>Keywords pro Thema</a:t>
            </a:r>
          </a:p>
        </p:txBody>
      </p:sp>
      <p:sp>
        <p:nvSpPr>
          <p:cNvPr id="17" name="Textfeld 16">
            <a:extLst>
              <a:ext uri="{FF2B5EF4-FFF2-40B4-BE49-F238E27FC236}">
                <a16:creationId xmlns:a16="http://schemas.microsoft.com/office/drawing/2014/main" id="{DD89F6C0-65F5-460C-B0C9-EA210C7A1755}"/>
              </a:ext>
            </a:extLst>
          </p:cNvPr>
          <p:cNvSpPr txBox="1"/>
          <p:nvPr/>
        </p:nvSpPr>
        <p:spPr>
          <a:xfrm>
            <a:off x="178772" y="4564124"/>
            <a:ext cx="886761" cy="507831"/>
          </a:xfrm>
          <a:prstGeom prst="rect">
            <a:avLst/>
          </a:prstGeom>
          <a:noFill/>
        </p:spPr>
        <p:txBody>
          <a:bodyPr wrap="square" lIns="0" tIns="0" rIns="0" bIns="0" rtlCol="0">
            <a:spAutoFit/>
          </a:bodyPr>
          <a:lstStyle/>
          <a:p>
            <a:r>
              <a:rPr lang="de-DE" sz="1100" dirty="0">
                <a:solidFill>
                  <a:schemeClr val="bg1">
                    <a:lumMod val="50000"/>
                  </a:schemeClr>
                </a:solidFill>
              </a:rPr>
              <a:t>Basierend auf Häufigkeit der Wörter</a:t>
            </a:r>
          </a:p>
        </p:txBody>
      </p:sp>
      <p:sp>
        <p:nvSpPr>
          <p:cNvPr id="18" name="Textfeld 17">
            <a:extLst>
              <a:ext uri="{FF2B5EF4-FFF2-40B4-BE49-F238E27FC236}">
                <a16:creationId xmlns:a16="http://schemas.microsoft.com/office/drawing/2014/main" id="{75BE627A-056E-4ED3-AA36-77C452AE3A39}"/>
              </a:ext>
            </a:extLst>
          </p:cNvPr>
          <p:cNvSpPr txBox="1"/>
          <p:nvPr/>
        </p:nvSpPr>
        <p:spPr>
          <a:xfrm>
            <a:off x="158439" y="2145016"/>
            <a:ext cx="886761" cy="846386"/>
          </a:xfrm>
          <a:prstGeom prst="rect">
            <a:avLst/>
          </a:prstGeom>
          <a:noFill/>
        </p:spPr>
        <p:txBody>
          <a:bodyPr wrap="square" lIns="0" tIns="0" rIns="0" bIns="0" rtlCol="0">
            <a:spAutoFit/>
          </a:bodyPr>
          <a:lstStyle/>
          <a:p>
            <a:r>
              <a:rPr lang="de-DE" sz="1100" dirty="0">
                <a:solidFill>
                  <a:schemeClr val="bg1">
                    <a:lumMod val="50000"/>
                  </a:schemeClr>
                </a:solidFill>
              </a:rPr>
              <a:t>Anzahl an Dokumenten und Durchschnitts-rating</a:t>
            </a:r>
          </a:p>
        </p:txBody>
      </p:sp>
      <p:graphicFrame>
        <p:nvGraphicFramePr>
          <p:cNvPr id="47" name="Tabelle 2">
            <a:extLst>
              <a:ext uri="{FF2B5EF4-FFF2-40B4-BE49-F238E27FC236}">
                <a16:creationId xmlns:a16="http://schemas.microsoft.com/office/drawing/2014/main" id="{4CA1D4D6-16D5-4C0F-9251-64F7A48C9D1C}"/>
              </a:ext>
            </a:extLst>
          </p:cNvPr>
          <p:cNvGraphicFramePr>
            <a:graphicFrameLocks noGrp="1"/>
          </p:cNvGraphicFramePr>
          <p:nvPr>
            <p:extLst>
              <p:ext uri="{D42A27DB-BD31-4B8C-83A1-F6EECF244321}">
                <p14:modId xmlns:p14="http://schemas.microsoft.com/office/powerpoint/2010/main" val="2497662750"/>
              </p:ext>
            </p:extLst>
          </p:nvPr>
        </p:nvGraphicFramePr>
        <p:xfrm>
          <a:off x="1608761" y="4012641"/>
          <a:ext cx="8666522" cy="2323595"/>
        </p:xfrm>
        <a:graphic>
          <a:graphicData uri="http://schemas.openxmlformats.org/drawingml/2006/table">
            <a:tbl>
              <a:tblPr firstRow="1" bandRow="1">
                <a:tableStyleId>{2D5ABB26-0587-4C30-8999-92F81FD0307C}</a:tableStyleId>
              </a:tblPr>
              <a:tblGrid>
                <a:gridCol w="1387417">
                  <a:extLst>
                    <a:ext uri="{9D8B030D-6E8A-4147-A177-3AD203B41FA5}">
                      <a16:colId xmlns:a16="http://schemas.microsoft.com/office/drawing/2014/main" val="2029830555"/>
                    </a:ext>
                  </a:extLst>
                </a:gridCol>
                <a:gridCol w="1479884">
                  <a:extLst>
                    <a:ext uri="{9D8B030D-6E8A-4147-A177-3AD203B41FA5}">
                      <a16:colId xmlns:a16="http://schemas.microsoft.com/office/drawing/2014/main" val="2938776869"/>
                    </a:ext>
                  </a:extLst>
                </a:gridCol>
                <a:gridCol w="1467853">
                  <a:extLst>
                    <a:ext uri="{9D8B030D-6E8A-4147-A177-3AD203B41FA5}">
                      <a16:colId xmlns:a16="http://schemas.microsoft.com/office/drawing/2014/main" val="3278303142"/>
                    </a:ext>
                  </a:extLst>
                </a:gridCol>
                <a:gridCol w="1443789">
                  <a:extLst>
                    <a:ext uri="{9D8B030D-6E8A-4147-A177-3AD203B41FA5}">
                      <a16:colId xmlns:a16="http://schemas.microsoft.com/office/drawing/2014/main" val="1941021016"/>
                    </a:ext>
                  </a:extLst>
                </a:gridCol>
                <a:gridCol w="1491916">
                  <a:extLst>
                    <a:ext uri="{9D8B030D-6E8A-4147-A177-3AD203B41FA5}">
                      <a16:colId xmlns:a16="http://schemas.microsoft.com/office/drawing/2014/main" val="3482847996"/>
                    </a:ext>
                  </a:extLst>
                </a:gridCol>
                <a:gridCol w="1395663">
                  <a:extLst>
                    <a:ext uri="{9D8B030D-6E8A-4147-A177-3AD203B41FA5}">
                      <a16:colId xmlns:a16="http://schemas.microsoft.com/office/drawing/2014/main" val="256245131"/>
                    </a:ext>
                  </a:extLst>
                </a:gridCol>
              </a:tblGrid>
              <a:tr h="216387">
                <a:tc>
                  <a:txBody>
                    <a:bodyPr/>
                    <a:lstStyle/>
                    <a:p>
                      <a:pPr algn="ctr" fontAlgn="b"/>
                      <a:r>
                        <a:rPr lang="de-DE" sz="1200" b="0" kern="1200" dirty="0">
                          <a:solidFill>
                            <a:schemeClr val="tx1"/>
                          </a:solidFill>
                          <a:latin typeface="+mn-lt"/>
                          <a:ea typeface="+mn-ea"/>
                          <a:cs typeface="+mn-cs"/>
                        </a:rPr>
                        <a:t>Car</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Staff</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Experience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Question</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Price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Service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929575"/>
                  </a:ext>
                </a:extLst>
              </a:tr>
              <a:tr h="216387">
                <a:tc>
                  <a:txBody>
                    <a:bodyPr/>
                    <a:lstStyle/>
                    <a:p>
                      <a:pPr algn="ctr" fontAlgn="b"/>
                      <a:r>
                        <a:rPr lang="de-DE" sz="1200" b="0" kern="1200" dirty="0">
                          <a:solidFill>
                            <a:schemeClr val="tx1"/>
                          </a:solidFill>
                          <a:latin typeface="+mn-lt"/>
                          <a:ea typeface="+mn-ea"/>
                          <a:cs typeface="+mn-cs"/>
                        </a:rPr>
                        <a:t>Call</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Knowledgeable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Purchase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Answer</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Pay</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Customer</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7738034"/>
                  </a:ext>
                </a:extLst>
              </a:tr>
              <a:tr h="216387">
                <a:tc>
                  <a:txBody>
                    <a:bodyPr/>
                    <a:lstStyle/>
                    <a:p>
                      <a:pPr algn="ctr" fontAlgn="b"/>
                      <a:r>
                        <a:rPr lang="de-DE" sz="1200" b="0" kern="1200" dirty="0">
                          <a:solidFill>
                            <a:schemeClr val="tx1"/>
                          </a:solidFill>
                          <a:latin typeface="+mn-lt"/>
                          <a:ea typeface="+mn-ea"/>
                          <a:cs typeface="+mn-cs"/>
                        </a:rPr>
                        <a:t>Pick</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Friendly</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Buying</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Make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Get</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Great</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042711"/>
                  </a:ext>
                </a:extLst>
              </a:tr>
              <a:tr h="216387">
                <a:tc>
                  <a:txBody>
                    <a:bodyPr/>
                    <a:lstStyle/>
                    <a:p>
                      <a:pPr algn="ctr" fontAlgn="b"/>
                      <a:r>
                        <a:rPr lang="de-DE" sz="1200" b="0" kern="1200" dirty="0">
                          <a:solidFill>
                            <a:schemeClr val="tx1"/>
                          </a:solidFill>
                          <a:latin typeface="+mn-lt"/>
                          <a:ea typeface="+mn-ea"/>
                          <a:cs typeface="+mn-cs"/>
                        </a:rPr>
                        <a:t>Day</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Helpful</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Car</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Explain</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Part</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Excellence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7928715"/>
                  </a:ext>
                </a:extLst>
              </a:tr>
              <a:tr h="216387">
                <a:tc>
                  <a:txBody>
                    <a:bodyPr/>
                    <a:lstStyle/>
                    <a:p>
                      <a:pPr algn="ctr" fontAlgn="b"/>
                      <a:r>
                        <a:rPr lang="de-DE" sz="1200" b="0" kern="1200" dirty="0">
                          <a:solidFill>
                            <a:schemeClr val="tx1"/>
                          </a:solidFill>
                          <a:latin typeface="+mn-lt"/>
                          <a:ea typeface="+mn-ea"/>
                          <a:cs typeface="+mn-cs"/>
                        </a:rPr>
                        <a:t>Tell</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Professional</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Good</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Follow</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Car</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Care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3042273"/>
                  </a:ext>
                </a:extLst>
              </a:tr>
              <a:tr h="216387">
                <a:tc>
                  <a:txBody>
                    <a:bodyPr/>
                    <a:lstStyle/>
                    <a:p>
                      <a:pPr algn="ctr"/>
                      <a:r>
                        <a:rPr lang="de-DE" sz="1200" b="0" kern="1200" dirty="0">
                          <a:solidFill>
                            <a:schemeClr val="tx1"/>
                          </a:solidFill>
                          <a:latin typeface="+mn-lt"/>
                          <a:ea typeface="+mn-ea"/>
                          <a:cs typeface="+mn-cs"/>
                        </a:rPr>
                        <a:t>Go</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Sale</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Ever</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Time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Want</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Always</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5579776"/>
                  </a:ext>
                </a:extLst>
              </a:tr>
              <a:tr h="216387">
                <a:tc>
                  <a:txBody>
                    <a:bodyPr/>
                    <a:lstStyle/>
                    <a:p>
                      <a:pPr algn="ctr"/>
                      <a:r>
                        <a:rPr lang="de-DE" sz="1200" b="0" kern="1200" dirty="0">
                          <a:solidFill>
                            <a:schemeClr val="tx1"/>
                          </a:solidFill>
                          <a:latin typeface="+mn-lt"/>
                          <a:ea typeface="+mn-ea"/>
                          <a:cs typeface="+mn-cs"/>
                        </a:rPr>
                        <a:t>Back</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Process</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Vehicle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Sure</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Department</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Provide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2976618"/>
                  </a:ext>
                </a:extLst>
              </a:tr>
              <a:tr h="216387">
                <a:tc>
                  <a:txBody>
                    <a:bodyPr/>
                    <a:lstStyle/>
                    <a:p>
                      <a:pPr algn="ctr"/>
                      <a:r>
                        <a:rPr lang="de-DE" sz="1200" b="0" kern="1200" dirty="0" err="1">
                          <a:solidFill>
                            <a:schemeClr val="tx1"/>
                          </a:solidFill>
                          <a:latin typeface="+mn-lt"/>
                          <a:ea typeface="+mn-ea"/>
                          <a:cs typeface="+mn-cs"/>
                        </a:rPr>
                        <a:t>Get</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Easy</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New</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Need</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Good</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Thank</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4123730"/>
                  </a:ext>
                </a:extLst>
              </a:tr>
              <a:tr h="216387">
                <a:tc>
                  <a:txBody>
                    <a:bodyPr/>
                    <a:lstStyle/>
                    <a:p>
                      <a:pPr algn="ctr"/>
                      <a:r>
                        <a:rPr lang="de-DE" sz="1200" b="0" kern="1200" dirty="0">
                          <a:solidFill>
                            <a:schemeClr val="tx1"/>
                          </a:solidFill>
                          <a:latin typeface="+mn-lt"/>
                          <a:ea typeface="+mn-ea"/>
                          <a:cs typeface="+mn-cs"/>
                        </a:rPr>
                        <a:t>Fix</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Extremly</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Service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Phone</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Dealer</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Quality</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4519604"/>
                  </a:ext>
                </a:extLst>
              </a:tr>
              <a:tr h="216387">
                <a:tc>
                  <a:txBody>
                    <a:bodyPr/>
                    <a:lstStyle/>
                    <a:p>
                      <a:pPr algn="ctr"/>
                      <a:r>
                        <a:rPr lang="de-DE" sz="1200" b="0" kern="1200" dirty="0" err="1">
                          <a:solidFill>
                            <a:schemeClr val="tx1"/>
                          </a:solidFill>
                          <a:latin typeface="+mn-lt"/>
                          <a:ea typeface="+mn-ea"/>
                          <a:cs typeface="+mn-cs"/>
                        </a:rPr>
                        <a:t>Would</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Couteous</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Deal</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Car </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Service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Clean</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3230552"/>
                  </a:ext>
                </a:extLst>
              </a:tr>
            </a:tbl>
          </a:graphicData>
        </a:graphic>
      </p:graphicFrame>
      <p:cxnSp>
        <p:nvCxnSpPr>
          <p:cNvPr id="20" name="Gerader Verbinder 19">
            <a:extLst>
              <a:ext uri="{FF2B5EF4-FFF2-40B4-BE49-F238E27FC236}">
                <a16:creationId xmlns:a16="http://schemas.microsoft.com/office/drawing/2014/main" id="{5EA52DBB-725F-4DA5-9AC7-6B9D56A80B1B}"/>
              </a:ext>
            </a:extLst>
          </p:cNvPr>
          <p:cNvCxnSpPr>
            <a:cxnSpLocks/>
          </p:cNvCxnSpPr>
          <p:nvPr/>
        </p:nvCxnSpPr>
        <p:spPr>
          <a:xfrm>
            <a:off x="33928" y="3890784"/>
            <a:ext cx="12158072" cy="0"/>
          </a:xfrm>
          <a:prstGeom prst="line">
            <a:avLst/>
          </a:prstGeom>
          <a:ln>
            <a:tailEnd type="none"/>
          </a:ln>
        </p:spPr>
        <p:style>
          <a:lnRef idx="1">
            <a:schemeClr val="accent3"/>
          </a:lnRef>
          <a:fillRef idx="0">
            <a:schemeClr val="accent3"/>
          </a:fillRef>
          <a:effectRef idx="0">
            <a:schemeClr val="accent3"/>
          </a:effectRef>
          <a:fontRef idx="minor">
            <a:schemeClr val="tx1"/>
          </a:fontRef>
        </p:style>
      </p:cxnSp>
      <p:sp>
        <p:nvSpPr>
          <p:cNvPr id="25" name="Rechteck 24">
            <a:extLst>
              <a:ext uri="{FF2B5EF4-FFF2-40B4-BE49-F238E27FC236}">
                <a16:creationId xmlns:a16="http://schemas.microsoft.com/office/drawing/2014/main" id="{89D1FC28-9588-4142-9F7A-C9D2CF8E517F}"/>
              </a:ext>
            </a:extLst>
          </p:cNvPr>
          <p:cNvSpPr/>
          <p:nvPr/>
        </p:nvSpPr>
        <p:spPr>
          <a:xfrm>
            <a:off x="10660072" y="1436401"/>
            <a:ext cx="1531928" cy="2442874"/>
          </a:xfrm>
          <a:prstGeom prst="rect">
            <a:avLst/>
          </a:prstGeom>
          <a:solidFill>
            <a:srgbClr val="50648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7" name="Textfeld 6">
            <a:extLst>
              <a:ext uri="{FF2B5EF4-FFF2-40B4-BE49-F238E27FC236}">
                <a16:creationId xmlns:a16="http://schemas.microsoft.com/office/drawing/2014/main" id="{5CC2EBDA-7041-4045-B7F0-964B41F19132}"/>
              </a:ext>
            </a:extLst>
          </p:cNvPr>
          <p:cNvSpPr txBox="1"/>
          <p:nvPr/>
        </p:nvSpPr>
        <p:spPr>
          <a:xfrm>
            <a:off x="10740874" y="1562938"/>
            <a:ext cx="1370324" cy="1938992"/>
          </a:xfrm>
          <a:prstGeom prst="rect">
            <a:avLst/>
          </a:prstGeom>
          <a:noFill/>
        </p:spPr>
        <p:txBody>
          <a:bodyPr wrap="square" lIns="0" tIns="0" rIns="0" bIns="0" rtlCol="0">
            <a:spAutoFit/>
          </a:bodyPr>
          <a:lstStyle/>
          <a:p>
            <a:r>
              <a:rPr lang="de-DE" sz="1400" dirty="0">
                <a:solidFill>
                  <a:schemeClr val="bg1"/>
                </a:solidFill>
              </a:rPr>
              <a:t>Kundenfeedback ist im Thema Autoabholung und Preisverhandlung am schlechtesten, aber im Bereich Händlerpersonal sehr gut.</a:t>
            </a:r>
          </a:p>
          <a:p>
            <a:endParaRPr lang="de-DE" sz="1400" dirty="0" err="1"/>
          </a:p>
        </p:txBody>
      </p:sp>
      <p:sp>
        <p:nvSpPr>
          <p:cNvPr id="22" name="Rechteck 21">
            <a:extLst>
              <a:ext uri="{FF2B5EF4-FFF2-40B4-BE49-F238E27FC236}">
                <a16:creationId xmlns:a16="http://schemas.microsoft.com/office/drawing/2014/main" id="{97CB782C-9FE1-4241-8C0E-7FA819F7166D}"/>
              </a:ext>
            </a:extLst>
          </p:cNvPr>
          <p:cNvSpPr/>
          <p:nvPr/>
        </p:nvSpPr>
        <p:spPr>
          <a:xfrm>
            <a:off x="1707617" y="1646784"/>
            <a:ext cx="1443356" cy="2014705"/>
          </a:xfrm>
          <a:prstGeom prst="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3" name="Rechteck 22">
            <a:extLst>
              <a:ext uri="{FF2B5EF4-FFF2-40B4-BE49-F238E27FC236}">
                <a16:creationId xmlns:a16="http://schemas.microsoft.com/office/drawing/2014/main" id="{401085E6-4F3F-854A-9694-CC74E87C2BB1}"/>
              </a:ext>
            </a:extLst>
          </p:cNvPr>
          <p:cNvSpPr/>
          <p:nvPr/>
        </p:nvSpPr>
        <p:spPr>
          <a:xfrm>
            <a:off x="7544125" y="1646783"/>
            <a:ext cx="1443356" cy="2014705"/>
          </a:xfrm>
          <a:prstGeom prst="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56907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77E9A02-1941-4CC5-BF6E-FD0612EA8A71}"/>
              </a:ext>
            </a:extLst>
          </p:cNvPr>
          <p:cNvPicPr>
            <a:picLocks noChangeAspect="1"/>
          </p:cNvPicPr>
          <p:nvPr/>
        </p:nvPicPr>
        <p:blipFill rotWithShape="1">
          <a:blip r:embed="rId3"/>
          <a:srcRect t="10607"/>
          <a:stretch/>
        </p:blipFill>
        <p:spPr>
          <a:xfrm>
            <a:off x="0" y="1456556"/>
            <a:ext cx="10660072" cy="4987443"/>
          </a:xfrm>
          <a:prstGeom prst="rect">
            <a:avLst/>
          </a:prstGeom>
        </p:spPr>
      </p:pic>
      <p:sp>
        <p:nvSpPr>
          <p:cNvPr id="2" name="Titel 1">
            <a:extLst>
              <a:ext uri="{FF2B5EF4-FFF2-40B4-BE49-F238E27FC236}">
                <a16:creationId xmlns:a16="http://schemas.microsoft.com/office/drawing/2014/main" id="{6F01BB32-5D1E-C240-ADF3-0ABA790D2226}"/>
              </a:ext>
            </a:extLst>
          </p:cNvPr>
          <p:cNvSpPr>
            <a:spLocks noGrp="1"/>
          </p:cNvSpPr>
          <p:nvPr>
            <p:ph type="title"/>
          </p:nvPr>
        </p:nvSpPr>
        <p:spPr/>
        <p:txBody>
          <a:bodyPr/>
          <a:lstStyle/>
          <a:p>
            <a:r>
              <a:rPr lang="de-DE" sz="2800" b="0" dirty="0">
                <a:solidFill>
                  <a:schemeClr val="bg1"/>
                </a:solidFill>
              </a:rPr>
              <a:t>Das </a:t>
            </a:r>
            <a:r>
              <a:rPr lang="de-DE" sz="2800" b="0" dirty="0" err="1">
                <a:solidFill>
                  <a:schemeClr val="bg1"/>
                </a:solidFill>
              </a:rPr>
              <a:t>k-means</a:t>
            </a:r>
            <a:r>
              <a:rPr lang="de-DE" sz="2800" b="0" dirty="0">
                <a:solidFill>
                  <a:schemeClr val="bg1"/>
                </a:solidFill>
              </a:rPr>
              <a:t> </a:t>
            </a:r>
            <a:r>
              <a:rPr lang="de-DE" sz="2800" b="0" dirty="0" err="1">
                <a:solidFill>
                  <a:schemeClr val="bg1"/>
                </a:solidFill>
              </a:rPr>
              <a:t>clusteringverfahren</a:t>
            </a:r>
            <a:r>
              <a:rPr lang="de-DE" sz="2800" b="0" dirty="0">
                <a:solidFill>
                  <a:schemeClr val="bg1"/>
                </a:solidFill>
              </a:rPr>
              <a:t> zeigt eine ungleiche </a:t>
            </a:r>
            <a:r>
              <a:rPr lang="de-DE" sz="2800" b="0" dirty="0" err="1">
                <a:solidFill>
                  <a:schemeClr val="bg1"/>
                </a:solidFill>
              </a:rPr>
              <a:t>verteilung</a:t>
            </a:r>
            <a:r>
              <a:rPr lang="de-DE" sz="2800" b="0" dirty="0">
                <a:solidFill>
                  <a:schemeClr val="bg1"/>
                </a:solidFill>
              </a:rPr>
              <a:t> an </a:t>
            </a:r>
            <a:r>
              <a:rPr lang="de-DE" sz="2800" b="0" dirty="0" err="1">
                <a:solidFill>
                  <a:schemeClr val="bg1"/>
                </a:solidFill>
              </a:rPr>
              <a:t>themen</a:t>
            </a:r>
            <a:r>
              <a:rPr lang="de-DE" sz="2800" b="0" dirty="0">
                <a:solidFill>
                  <a:schemeClr val="bg1"/>
                </a:solidFill>
              </a:rPr>
              <a:t>.</a:t>
            </a:r>
          </a:p>
        </p:txBody>
      </p:sp>
      <p:cxnSp>
        <p:nvCxnSpPr>
          <p:cNvPr id="19" name="Gerader Verbinder 18">
            <a:extLst>
              <a:ext uri="{FF2B5EF4-FFF2-40B4-BE49-F238E27FC236}">
                <a16:creationId xmlns:a16="http://schemas.microsoft.com/office/drawing/2014/main" id="{ECF90396-5035-481D-A705-4C3D8493DCB4}"/>
              </a:ext>
            </a:extLst>
          </p:cNvPr>
          <p:cNvCxnSpPr>
            <a:cxnSpLocks/>
          </p:cNvCxnSpPr>
          <p:nvPr/>
        </p:nvCxnSpPr>
        <p:spPr>
          <a:xfrm>
            <a:off x="219456" y="6444000"/>
            <a:ext cx="11762012" cy="0"/>
          </a:xfrm>
          <a:prstGeom prst="line">
            <a:avLst/>
          </a:prstGeom>
          <a:ln>
            <a:solidFill>
              <a:srgbClr val="506483"/>
            </a:solidFill>
            <a:tailEnd type="non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62320A7C-77DA-4B0E-9E74-A3DE38F18FAC}"/>
              </a:ext>
            </a:extLst>
          </p:cNvPr>
          <p:cNvCxnSpPr>
            <a:cxnSpLocks/>
          </p:cNvCxnSpPr>
          <p:nvPr/>
        </p:nvCxnSpPr>
        <p:spPr>
          <a:xfrm>
            <a:off x="219456" y="1436400"/>
            <a:ext cx="11762012"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 name="Rechteck 4">
            <a:extLst>
              <a:ext uri="{FF2B5EF4-FFF2-40B4-BE49-F238E27FC236}">
                <a16:creationId xmlns:a16="http://schemas.microsoft.com/office/drawing/2014/main" id="{7F742E43-FF86-413C-A875-D7BCB2C11619}"/>
              </a:ext>
            </a:extLst>
          </p:cNvPr>
          <p:cNvSpPr/>
          <p:nvPr/>
        </p:nvSpPr>
        <p:spPr>
          <a:xfrm>
            <a:off x="10660072" y="3879275"/>
            <a:ext cx="1531928" cy="2564724"/>
          </a:xfrm>
          <a:prstGeom prst="rect">
            <a:avLst/>
          </a:prstGeom>
          <a:solidFill>
            <a:srgbClr val="50648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extfeld 5">
            <a:extLst>
              <a:ext uri="{FF2B5EF4-FFF2-40B4-BE49-F238E27FC236}">
                <a16:creationId xmlns:a16="http://schemas.microsoft.com/office/drawing/2014/main" id="{FAB44457-15F0-4327-A863-6140AE7DCB2F}"/>
              </a:ext>
            </a:extLst>
          </p:cNvPr>
          <p:cNvSpPr txBox="1"/>
          <p:nvPr/>
        </p:nvSpPr>
        <p:spPr>
          <a:xfrm>
            <a:off x="10821676" y="3895252"/>
            <a:ext cx="1370324" cy="1508105"/>
          </a:xfrm>
          <a:prstGeom prst="rect">
            <a:avLst/>
          </a:prstGeom>
          <a:noFill/>
        </p:spPr>
        <p:txBody>
          <a:bodyPr wrap="square" lIns="0" tIns="0" rIns="0" bIns="0" rtlCol="0">
            <a:spAutoFit/>
          </a:bodyPr>
          <a:lstStyle/>
          <a:p>
            <a:endParaRPr lang="de-DE" sz="1400" dirty="0">
              <a:solidFill>
                <a:schemeClr val="bg1"/>
              </a:solidFill>
            </a:endParaRPr>
          </a:p>
          <a:p>
            <a:r>
              <a:rPr lang="de-DE" sz="1400" dirty="0">
                <a:solidFill>
                  <a:schemeClr val="bg1"/>
                </a:solidFill>
              </a:rPr>
              <a:t>Die Kategorien können durch geeignete Schlüsselwörter gut beschrieben werden. </a:t>
            </a:r>
          </a:p>
        </p:txBody>
      </p:sp>
      <p:sp>
        <p:nvSpPr>
          <p:cNvPr id="12" name="Textfeld 11">
            <a:extLst>
              <a:ext uri="{FF2B5EF4-FFF2-40B4-BE49-F238E27FC236}">
                <a16:creationId xmlns:a16="http://schemas.microsoft.com/office/drawing/2014/main" id="{6A8C0B86-F252-4D82-969B-D1E0B0E88E0F}"/>
              </a:ext>
            </a:extLst>
          </p:cNvPr>
          <p:cNvSpPr txBox="1"/>
          <p:nvPr/>
        </p:nvSpPr>
        <p:spPr>
          <a:xfrm>
            <a:off x="178772" y="1646784"/>
            <a:ext cx="886761" cy="430887"/>
          </a:xfrm>
          <a:prstGeom prst="rect">
            <a:avLst/>
          </a:prstGeom>
          <a:noFill/>
        </p:spPr>
        <p:txBody>
          <a:bodyPr wrap="square" lIns="0" tIns="0" rIns="0" bIns="0" rtlCol="0">
            <a:spAutoFit/>
          </a:bodyPr>
          <a:lstStyle/>
          <a:p>
            <a:r>
              <a:rPr lang="de-DE" sz="1400" b="1" dirty="0">
                <a:solidFill>
                  <a:schemeClr val="accent4">
                    <a:lumMod val="50000"/>
                  </a:schemeClr>
                </a:solidFill>
              </a:rPr>
              <a:t>6</a:t>
            </a:r>
          </a:p>
          <a:p>
            <a:r>
              <a:rPr lang="de-DE" sz="1400" b="1" dirty="0">
                <a:solidFill>
                  <a:schemeClr val="accent4">
                    <a:lumMod val="50000"/>
                  </a:schemeClr>
                </a:solidFill>
              </a:rPr>
              <a:t>Kategorien</a:t>
            </a:r>
          </a:p>
        </p:txBody>
      </p:sp>
      <p:sp>
        <p:nvSpPr>
          <p:cNvPr id="13" name="Textfeld 12">
            <a:extLst>
              <a:ext uri="{FF2B5EF4-FFF2-40B4-BE49-F238E27FC236}">
                <a16:creationId xmlns:a16="http://schemas.microsoft.com/office/drawing/2014/main" id="{8619C748-400A-41DE-BBC7-D518950BE3B5}"/>
              </a:ext>
            </a:extLst>
          </p:cNvPr>
          <p:cNvSpPr txBox="1"/>
          <p:nvPr/>
        </p:nvSpPr>
        <p:spPr>
          <a:xfrm>
            <a:off x="178772" y="4070652"/>
            <a:ext cx="886761" cy="430887"/>
          </a:xfrm>
          <a:prstGeom prst="rect">
            <a:avLst/>
          </a:prstGeom>
          <a:noFill/>
        </p:spPr>
        <p:txBody>
          <a:bodyPr wrap="square" lIns="0" tIns="0" rIns="0" bIns="0" rtlCol="0">
            <a:spAutoFit/>
          </a:bodyPr>
          <a:lstStyle/>
          <a:p>
            <a:r>
              <a:rPr lang="de-DE" sz="1400" b="1" dirty="0">
                <a:solidFill>
                  <a:schemeClr val="accent4">
                    <a:lumMod val="50000"/>
                  </a:schemeClr>
                </a:solidFill>
              </a:rPr>
              <a:t>Keywords pro Thema</a:t>
            </a:r>
          </a:p>
        </p:txBody>
      </p:sp>
      <p:sp>
        <p:nvSpPr>
          <p:cNvPr id="17" name="Textfeld 16">
            <a:extLst>
              <a:ext uri="{FF2B5EF4-FFF2-40B4-BE49-F238E27FC236}">
                <a16:creationId xmlns:a16="http://schemas.microsoft.com/office/drawing/2014/main" id="{DD89F6C0-65F5-460C-B0C9-EA210C7A1755}"/>
              </a:ext>
            </a:extLst>
          </p:cNvPr>
          <p:cNvSpPr txBox="1"/>
          <p:nvPr/>
        </p:nvSpPr>
        <p:spPr>
          <a:xfrm>
            <a:off x="178772" y="4564124"/>
            <a:ext cx="886761" cy="507831"/>
          </a:xfrm>
          <a:prstGeom prst="rect">
            <a:avLst/>
          </a:prstGeom>
          <a:noFill/>
        </p:spPr>
        <p:txBody>
          <a:bodyPr wrap="square" lIns="0" tIns="0" rIns="0" bIns="0" rtlCol="0">
            <a:spAutoFit/>
          </a:bodyPr>
          <a:lstStyle/>
          <a:p>
            <a:r>
              <a:rPr lang="de-DE" sz="1100" dirty="0">
                <a:solidFill>
                  <a:schemeClr val="bg1">
                    <a:lumMod val="50000"/>
                  </a:schemeClr>
                </a:solidFill>
              </a:rPr>
              <a:t>Basierend auf Häufigkeit der Wörter</a:t>
            </a:r>
          </a:p>
        </p:txBody>
      </p:sp>
      <p:sp>
        <p:nvSpPr>
          <p:cNvPr id="18" name="Textfeld 17">
            <a:extLst>
              <a:ext uri="{FF2B5EF4-FFF2-40B4-BE49-F238E27FC236}">
                <a16:creationId xmlns:a16="http://schemas.microsoft.com/office/drawing/2014/main" id="{75BE627A-056E-4ED3-AA36-77C452AE3A39}"/>
              </a:ext>
            </a:extLst>
          </p:cNvPr>
          <p:cNvSpPr txBox="1"/>
          <p:nvPr/>
        </p:nvSpPr>
        <p:spPr>
          <a:xfrm>
            <a:off x="158439" y="2145016"/>
            <a:ext cx="886761" cy="846386"/>
          </a:xfrm>
          <a:prstGeom prst="rect">
            <a:avLst/>
          </a:prstGeom>
          <a:noFill/>
        </p:spPr>
        <p:txBody>
          <a:bodyPr wrap="square" lIns="0" tIns="0" rIns="0" bIns="0" rtlCol="0">
            <a:spAutoFit/>
          </a:bodyPr>
          <a:lstStyle/>
          <a:p>
            <a:r>
              <a:rPr lang="de-DE" sz="1100" dirty="0">
                <a:solidFill>
                  <a:schemeClr val="bg1">
                    <a:lumMod val="50000"/>
                  </a:schemeClr>
                </a:solidFill>
              </a:rPr>
              <a:t>Anzahl an Dokumenten und Durchschnitts-rating</a:t>
            </a:r>
          </a:p>
        </p:txBody>
      </p:sp>
      <p:graphicFrame>
        <p:nvGraphicFramePr>
          <p:cNvPr id="47" name="Tabelle 2">
            <a:extLst>
              <a:ext uri="{FF2B5EF4-FFF2-40B4-BE49-F238E27FC236}">
                <a16:creationId xmlns:a16="http://schemas.microsoft.com/office/drawing/2014/main" id="{4CA1D4D6-16D5-4C0F-9251-64F7A48C9D1C}"/>
              </a:ext>
            </a:extLst>
          </p:cNvPr>
          <p:cNvGraphicFramePr>
            <a:graphicFrameLocks noGrp="1"/>
          </p:cNvGraphicFramePr>
          <p:nvPr>
            <p:extLst>
              <p:ext uri="{D42A27DB-BD31-4B8C-83A1-F6EECF244321}">
                <p14:modId xmlns:p14="http://schemas.microsoft.com/office/powerpoint/2010/main" val="4092787846"/>
              </p:ext>
            </p:extLst>
          </p:nvPr>
        </p:nvGraphicFramePr>
        <p:xfrm>
          <a:off x="1608761" y="4012641"/>
          <a:ext cx="8666522" cy="2323595"/>
        </p:xfrm>
        <a:graphic>
          <a:graphicData uri="http://schemas.openxmlformats.org/drawingml/2006/table">
            <a:tbl>
              <a:tblPr firstRow="1" bandRow="1">
                <a:tableStyleId>{2D5ABB26-0587-4C30-8999-92F81FD0307C}</a:tableStyleId>
              </a:tblPr>
              <a:tblGrid>
                <a:gridCol w="1387417">
                  <a:extLst>
                    <a:ext uri="{9D8B030D-6E8A-4147-A177-3AD203B41FA5}">
                      <a16:colId xmlns:a16="http://schemas.microsoft.com/office/drawing/2014/main" val="2029830555"/>
                    </a:ext>
                  </a:extLst>
                </a:gridCol>
                <a:gridCol w="1479884">
                  <a:extLst>
                    <a:ext uri="{9D8B030D-6E8A-4147-A177-3AD203B41FA5}">
                      <a16:colId xmlns:a16="http://schemas.microsoft.com/office/drawing/2014/main" val="2938776869"/>
                    </a:ext>
                  </a:extLst>
                </a:gridCol>
                <a:gridCol w="1467853">
                  <a:extLst>
                    <a:ext uri="{9D8B030D-6E8A-4147-A177-3AD203B41FA5}">
                      <a16:colId xmlns:a16="http://schemas.microsoft.com/office/drawing/2014/main" val="3278303142"/>
                    </a:ext>
                  </a:extLst>
                </a:gridCol>
                <a:gridCol w="1443789">
                  <a:extLst>
                    <a:ext uri="{9D8B030D-6E8A-4147-A177-3AD203B41FA5}">
                      <a16:colId xmlns:a16="http://schemas.microsoft.com/office/drawing/2014/main" val="1941021016"/>
                    </a:ext>
                  </a:extLst>
                </a:gridCol>
                <a:gridCol w="1491916">
                  <a:extLst>
                    <a:ext uri="{9D8B030D-6E8A-4147-A177-3AD203B41FA5}">
                      <a16:colId xmlns:a16="http://schemas.microsoft.com/office/drawing/2014/main" val="3482847996"/>
                    </a:ext>
                  </a:extLst>
                </a:gridCol>
                <a:gridCol w="1395663">
                  <a:extLst>
                    <a:ext uri="{9D8B030D-6E8A-4147-A177-3AD203B41FA5}">
                      <a16:colId xmlns:a16="http://schemas.microsoft.com/office/drawing/2014/main" val="256245131"/>
                    </a:ext>
                  </a:extLst>
                </a:gridCol>
              </a:tblGrid>
              <a:tr h="216387">
                <a:tc>
                  <a:txBody>
                    <a:bodyPr/>
                    <a:lstStyle/>
                    <a:p>
                      <a:pPr algn="ctr" fontAlgn="b"/>
                      <a:r>
                        <a:rPr lang="de-DE" sz="1200" b="0" kern="1200" dirty="0">
                          <a:solidFill>
                            <a:schemeClr val="tx1"/>
                          </a:solidFill>
                          <a:latin typeface="+mn-lt"/>
                          <a:ea typeface="+mn-ea"/>
                          <a:cs typeface="+mn-cs"/>
                        </a:rPr>
                        <a:t>Car</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Service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Service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Experience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Friendly</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Answer</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929575"/>
                  </a:ext>
                </a:extLst>
              </a:tr>
              <a:tr h="216387">
                <a:tc>
                  <a:txBody>
                    <a:bodyPr/>
                    <a:lstStyle/>
                    <a:p>
                      <a:pPr algn="ctr" fontAlgn="b"/>
                      <a:r>
                        <a:rPr lang="de-DE" sz="1200" b="0" kern="1200" dirty="0" err="1">
                          <a:solidFill>
                            <a:schemeClr val="tx1"/>
                          </a:solidFill>
                          <a:latin typeface="+mn-lt"/>
                          <a:ea typeface="+mn-ea"/>
                          <a:cs typeface="+mn-cs"/>
                        </a:rPr>
                        <a:t>Purchase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Customer</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Experience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Buying</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Staff</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Question</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7738034"/>
                  </a:ext>
                </a:extLst>
              </a:tr>
              <a:tr h="216387">
                <a:tc>
                  <a:txBody>
                    <a:bodyPr/>
                    <a:lstStyle/>
                    <a:p>
                      <a:pPr algn="ctr" fontAlgn="b"/>
                      <a:r>
                        <a:rPr lang="de-DE" sz="1200" b="0" kern="1200" dirty="0">
                          <a:solidFill>
                            <a:schemeClr val="tx1"/>
                          </a:solidFill>
                          <a:latin typeface="+mn-lt"/>
                          <a:ea typeface="+mn-ea"/>
                          <a:cs typeface="+mn-cs"/>
                        </a:rPr>
                        <a:t>Service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Excellent</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Deal</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Purchase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Knowledgeable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Concern</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042711"/>
                  </a:ext>
                </a:extLst>
              </a:tr>
              <a:tr h="216387">
                <a:tc>
                  <a:txBody>
                    <a:bodyPr/>
                    <a:lstStyle/>
                    <a:p>
                      <a:pPr algn="ctr" fontAlgn="b"/>
                      <a:r>
                        <a:rPr lang="de-DE" sz="1200" b="0" kern="1200" dirty="0">
                          <a:solidFill>
                            <a:schemeClr val="tx1"/>
                          </a:solidFill>
                          <a:latin typeface="+mn-lt"/>
                          <a:ea typeface="+mn-ea"/>
                          <a:cs typeface="+mn-cs"/>
                        </a:rPr>
                        <a:t>Time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Outstanding</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Work</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Pleasant</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Helpful</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Time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7928715"/>
                  </a:ext>
                </a:extLst>
              </a:tr>
              <a:tr h="216387">
                <a:tc>
                  <a:txBody>
                    <a:bodyPr/>
                    <a:lstStyle/>
                    <a:p>
                      <a:pPr algn="ctr" fontAlgn="b"/>
                      <a:r>
                        <a:rPr lang="de-DE" sz="1200" b="0" kern="1200" dirty="0">
                          <a:solidFill>
                            <a:schemeClr val="tx1"/>
                          </a:solidFill>
                          <a:latin typeface="+mn-lt"/>
                          <a:ea typeface="+mn-ea"/>
                          <a:cs typeface="+mn-cs"/>
                        </a:rPr>
                        <a:t>Price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Professional</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Job</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Buy</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Professional</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Phone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3042273"/>
                  </a:ext>
                </a:extLst>
              </a:tr>
              <a:tr h="216387">
                <a:tc>
                  <a:txBody>
                    <a:bodyPr/>
                    <a:lstStyle/>
                    <a:p>
                      <a:pPr algn="ctr"/>
                      <a:r>
                        <a:rPr lang="de-DE" sz="1200" b="0" kern="1200" dirty="0">
                          <a:solidFill>
                            <a:schemeClr val="tx1"/>
                          </a:solidFill>
                          <a:latin typeface="+mn-lt"/>
                          <a:ea typeface="+mn-ea"/>
                          <a:cs typeface="+mn-cs"/>
                        </a:rPr>
                        <a:t>Pick</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Quality</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Staff</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Enjoyable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Service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Patient</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5579776"/>
                  </a:ext>
                </a:extLst>
              </a:tr>
              <a:tr h="216387">
                <a:tc>
                  <a:txBody>
                    <a:bodyPr/>
                    <a:lstStyle/>
                    <a:p>
                      <a:pPr algn="ctr"/>
                      <a:r>
                        <a:rPr lang="de-DE" sz="1200" b="0" kern="1200" dirty="0">
                          <a:solidFill>
                            <a:schemeClr val="tx1"/>
                          </a:solidFill>
                          <a:latin typeface="+mn-lt"/>
                          <a:ea typeface="+mn-ea"/>
                          <a:cs typeface="+mn-cs"/>
                        </a:rPr>
                        <a:t>Hour</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Attention</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a:solidFill>
                            <a:schemeClr val="tx1"/>
                          </a:solidFill>
                          <a:latin typeface="+mn-lt"/>
                          <a:ea typeface="+mn-ea"/>
                          <a:cs typeface="+mn-cs"/>
                        </a:rPr>
                        <a:t>Price</a:t>
                      </a: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Awesome</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Curteous</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Helpful</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2976618"/>
                  </a:ext>
                </a:extLst>
              </a:tr>
              <a:tr h="216387">
                <a:tc>
                  <a:txBody>
                    <a:bodyPr/>
                    <a:lstStyle/>
                    <a:p>
                      <a:pPr algn="ctr"/>
                      <a:r>
                        <a:rPr lang="de-DE" sz="1200" b="0" kern="1200" dirty="0" err="1">
                          <a:solidFill>
                            <a:schemeClr val="tx1"/>
                          </a:solidFill>
                          <a:latin typeface="+mn-lt"/>
                          <a:ea typeface="+mn-ea"/>
                          <a:cs typeface="+mn-cs"/>
                        </a:rPr>
                        <a:t>Explain</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Skill</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Salesman</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Stress </a:t>
                      </a:r>
                      <a:r>
                        <a:rPr lang="de-DE" sz="1200" b="0" kern="1200" dirty="0" err="1">
                          <a:solidFill>
                            <a:schemeClr val="tx1"/>
                          </a:solidFill>
                          <a:latin typeface="+mn-lt"/>
                          <a:ea typeface="+mn-ea"/>
                          <a:cs typeface="+mn-cs"/>
                        </a:rPr>
                        <a:t>free</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Efficient</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Ask</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4123730"/>
                  </a:ext>
                </a:extLst>
              </a:tr>
              <a:tr h="216387">
                <a:tc>
                  <a:txBody>
                    <a:bodyPr/>
                    <a:lstStyle/>
                    <a:p>
                      <a:pPr algn="ctr"/>
                      <a:r>
                        <a:rPr lang="de-DE" sz="1200" b="0" kern="1200" dirty="0" err="1">
                          <a:solidFill>
                            <a:schemeClr val="tx1"/>
                          </a:solidFill>
                          <a:latin typeface="+mn-lt"/>
                          <a:ea typeface="+mn-ea"/>
                          <a:cs typeface="+mn-cs"/>
                        </a:rPr>
                        <a:t>Wash</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Curteous</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Dealership</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Professional</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Polite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Explain</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4519604"/>
                  </a:ext>
                </a:extLst>
              </a:tr>
              <a:tr h="216387">
                <a:tc>
                  <a:txBody>
                    <a:bodyPr/>
                    <a:lstStyle/>
                    <a:p>
                      <a:pPr algn="ctr"/>
                      <a:r>
                        <a:rPr lang="de-DE" sz="1200" b="0" kern="1200" dirty="0" err="1">
                          <a:solidFill>
                            <a:schemeClr val="tx1"/>
                          </a:solidFill>
                          <a:latin typeface="+mn-lt"/>
                          <a:ea typeface="+mn-ea"/>
                          <a:cs typeface="+mn-cs"/>
                        </a:rPr>
                        <a:t>Loaner</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err="1">
                          <a:solidFill>
                            <a:schemeClr val="tx1"/>
                          </a:solidFill>
                          <a:latin typeface="+mn-lt"/>
                          <a:ea typeface="+mn-ea"/>
                          <a:cs typeface="+mn-cs"/>
                        </a:rPr>
                        <a:t>Knowledgeable</a:t>
                      </a:r>
                      <a:endParaRPr lang="de-DE" sz="12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Repair</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Quick</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200" b="0" kern="1200" dirty="0" err="1">
                          <a:solidFill>
                            <a:schemeClr val="tx1"/>
                          </a:solidFill>
                          <a:latin typeface="+mn-lt"/>
                          <a:ea typeface="+mn-ea"/>
                          <a:cs typeface="+mn-cs"/>
                        </a:rPr>
                        <a:t>Attentive</a:t>
                      </a:r>
                      <a:endParaRPr lang="de-DE" sz="12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b="0" kern="1200" dirty="0">
                          <a:solidFill>
                            <a:schemeClr val="tx1"/>
                          </a:solidFill>
                          <a:latin typeface="+mn-lt"/>
                          <a:ea typeface="+mn-ea"/>
                          <a:cs typeface="+mn-cs"/>
                        </a:rPr>
                        <a:t>Email</a:t>
                      </a:r>
                    </a:p>
                  </a:txBody>
                  <a:tcPr marL="65451" marR="65451" marT="32726" marB="3272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3230552"/>
                  </a:ext>
                </a:extLst>
              </a:tr>
            </a:tbl>
          </a:graphicData>
        </a:graphic>
      </p:graphicFrame>
      <p:cxnSp>
        <p:nvCxnSpPr>
          <p:cNvPr id="20" name="Gerader Verbinder 19">
            <a:extLst>
              <a:ext uri="{FF2B5EF4-FFF2-40B4-BE49-F238E27FC236}">
                <a16:creationId xmlns:a16="http://schemas.microsoft.com/office/drawing/2014/main" id="{5EA52DBB-725F-4DA5-9AC7-6B9D56A80B1B}"/>
              </a:ext>
            </a:extLst>
          </p:cNvPr>
          <p:cNvCxnSpPr>
            <a:cxnSpLocks/>
          </p:cNvCxnSpPr>
          <p:nvPr/>
        </p:nvCxnSpPr>
        <p:spPr>
          <a:xfrm>
            <a:off x="33928" y="3890784"/>
            <a:ext cx="12158072" cy="0"/>
          </a:xfrm>
          <a:prstGeom prst="line">
            <a:avLst/>
          </a:prstGeom>
          <a:ln>
            <a:tailEnd type="none"/>
          </a:ln>
        </p:spPr>
        <p:style>
          <a:lnRef idx="1">
            <a:schemeClr val="accent3"/>
          </a:lnRef>
          <a:fillRef idx="0">
            <a:schemeClr val="accent3"/>
          </a:fillRef>
          <a:effectRef idx="0">
            <a:schemeClr val="accent3"/>
          </a:effectRef>
          <a:fontRef idx="minor">
            <a:schemeClr val="tx1"/>
          </a:fontRef>
        </p:style>
      </p:cxnSp>
      <p:sp>
        <p:nvSpPr>
          <p:cNvPr id="25" name="Rechteck 24">
            <a:extLst>
              <a:ext uri="{FF2B5EF4-FFF2-40B4-BE49-F238E27FC236}">
                <a16:creationId xmlns:a16="http://schemas.microsoft.com/office/drawing/2014/main" id="{89D1FC28-9588-4142-9F7A-C9D2CF8E517F}"/>
              </a:ext>
            </a:extLst>
          </p:cNvPr>
          <p:cNvSpPr/>
          <p:nvPr/>
        </p:nvSpPr>
        <p:spPr>
          <a:xfrm>
            <a:off x="10660072" y="1436401"/>
            <a:ext cx="1531928" cy="2442874"/>
          </a:xfrm>
          <a:prstGeom prst="rect">
            <a:avLst/>
          </a:prstGeom>
          <a:solidFill>
            <a:srgbClr val="50648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7" name="Textfeld 6">
            <a:extLst>
              <a:ext uri="{FF2B5EF4-FFF2-40B4-BE49-F238E27FC236}">
                <a16:creationId xmlns:a16="http://schemas.microsoft.com/office/drawing/2014/main" id="{5CC2EBDA-7041-4045-B7F0-964B41F19132}"/>
              </a:ext>
            </a:extLst>
          </p:cNvPr>
          <p:cNvSpPr txBox="1"/>
          <p:nvPr/>
        </p:nvSpPr>
        <p:spPr>
          <a:xfrm>
            <a:off x="10740874" y="1562938"/>
            <a:ext cx="1370324" cy="1292662"/>
          </a:xfrm>
          <a:prstGeom prst="rect">
            <a:avLst/>
          </a:prstGeom>
          <a:noFill/>
        </p:spPr>
        <p:txBody>
          <a:bodyPr wrap="square" lIns="0" tIns="0" rIns="0" bIns="0" rtlCol="0">
            <a:spAutoFit/>
          </a:bodyPr>
          <a:lstStyle/>
          <a:p>
            <a:r>
              <a:rPr lang="de-DE" sz="1400" dirty="0">
                <a:solidFill>
                  <a:schemeClr val="bg1"/>
                </a:solidFill>
              </a:rPr>
              <a:t>Schlechtes Kundenfeedback im Bereich Händlerkontakt zeigt Handlungsbedarf.</a:t>
            </a:r>
            <a:endParaRPr lang="de-DE" sz="1400" dirty="0"/>
          </a:p>
        </p:txBody>
      </p:sp>
      <p:graphicFrame>
        <p:nvGraphicFramePr>
          <p:cNvPr id="23" name="Diagramm 22">
            <a:extLst>
              <a:ext uri="{FF2B5EF4-FFF2-40B4-BE49-F238E27FC236}">
                <a16:creationId xmlns:a16="http://schemas.microsoft.com/office/drawing/2014/main" id="{2378D140-330C-1E48-80E9-CAA3699F4D0E}"/>
              </a:ext>
            </a:extLst>
          </p:cNvPr>
          <p:cNvGraphicFramePr>
            <a:graphicFrameLocks/>
          </p:cNvGraphicFramePr>
          <p:nvPr>
            <p:extLst>
              <p:ext uri="{D42A27DB-BD31-4B8C-83A1-F6EECF244321}">
                <p14:modId xmlns:p14="http://schemas.microsoft.com/office/powerpoint/2010/main" val="1889185013"/>
              </p:ext>
            </p:extLst>
          </p:nvPr>
        </p:nvGraphicFramePr>
        <p:xfrm>
          <a:off x="1126002" y="1456554"/>
          <a:ext cx="9453268" cy="2434230"/>
        </p:xfrm>
        <a:graphic>
          <a:graphicData uri="http://schemas.openxmlformats.org/drawingml/2006/chart">
            <c:chart xmlns:c="http://schemas.openxmlformats.org/drawingml/2006/chart" xmlns:r="http://schemas.openxmlformats.org/officeDocument/2006/relationships" r:id="rId4"/>
          </a:graphicData>
        </a:graphic>
      </p:graphicFrame>
      <p:sp>
        <p:nvSpPr>
          <p:cNvPr id="24" name="Rechteck 23">
            <a:extLst>
              <a:ext uri="{FF2B5EF4-FFF2-40B4-BE49-F238E27FC236}">
                <a16:creationId xmlns:a16="http://schemas.microsoft.com/office/drawing/2014/main" id="{2B9DF215-5C54-8646-B3B3-F95CEAB5D282}"/>
              </a:ext>
            </a:extLst>
          </p:cNvPr>
          <p:cNvSpPr/>
          <p:nvPr/>
        </p:nvSpPr>
        <p:spPr>
          <a:xfrm>
            <a:off x="1608761" y="1646784"/>
            <a:ext cx="1443356" cy="2014705"/>
          </a:xfrm>
          <a:prstGeom prst="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4003647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A2B3474-FE58-4172-BBAF-00E9E4FF8C2F}"/>
              </a:ext>
            </a:extLst>
          </p:cNvPr>
          <p:cNvPicPr>
            <a:picLocks noChangeAspect="1"/>
          </p:cNvPicPr>
          <p:nvPr/>
        </p:nvPicPr>
        <p:blipFill rotWithShape="1">
          <a:blip r:embed="rId3">
            <a:extLst>
              <a:ext uri="{28A0092B-C50C-407E-A947-70E740481C1C}">
                <a14:useLocalDpi xmlns:a14="http://schemas.microsoft.com/office/drawing/2010/main" val="0"/>
              </a:ext>
            </a:extLst>
          </a:blip>
          <a:srcRect t="1377" r="43350" b="12259"/>
          <a:stretch/>
        </p:blipFill>
        <p:spPr>
          <a:xfrm>
            <a:off x="4940968" y="0"/>
            <a:ext cx="7251032" cy="6316872"/>
          </a:xfrm>
          <a:prstGeom prst="rect">
            <a:avLst/>
          </a:prstGeom>
        </p:spPr>
      </p:pic>
      <p:sp>
        <p:nvSpPr>
          <p:cNvPr id="5" name="Rechteck 4">
            <a:extLst>
              <a:ext uri="{FF2B5EF4-FFF2-40B4-BE49-F238E27FC236}">
                <a16:creationId xmlns:a16="http://schemas.microsoft.com/office/drawing/2014/main" id="{115E0B4C-4E42-4A47-BF66-1E5274DEBA16}"/>
              </a:ext>
            </a:extLst>
          </p:cNvPr>
          <p:cNvSpPr/>
          <p:nvPr/>
        </p:nvSpPr>
        <p:spPr>
          <a:xfrm>
            <a:off x="0" y="0"/>
            <a:ext cx="12291237" cy="6316872"/>
          </a:xfrm>
          <a:prstGeom prst="rect">
            <a:avLst/>
          </a:prstGeom>
          <a:gradFill flip="none" rotWithShape="1">
            <a:gsLst>
              <a:gs pos="0">
                <a:schemeClr val="accent1">
                  <a:lumMod val="5000"/>
                  <a:lumOff val="95000"/>
                  <a:alpha val="0"/>
                </a:schemeClr>
              </a:gs>
              <a:gs pos="54612">
                <a:srgbClr val="C9CED6">
                  <a:alpha val="98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extfeld 5">
            <a:extLst>
              <a:ext uri="{FF2B5EF4-FFF2-40B4-BE49-F238E27FC236}">
                <a16:creationId xmlns:a16="http://schemas.microsoft.com/office/drawing/2014/main" id="{227B497C-9D04-4728-939F-28BBCF5E3BD5}"/>
              </a:ext>
            </a:extLst>
          </p:cNvPr>
          <p:cNvSpPr txBox="1"/>
          <p:nvPr/>
        </p:nvSpPr>
        <p:spPr>
          <a:xfrm>
            <a:off x="329609" y="551759"/>
            <a:ext cx="2881424" cy="307777"/>
          </a:xfrm>
          <a:prstGeom prst="rect">
            <a:avLst/>
          </a:prstGeom>
          <a:noFill/>
        </p:spPr>
        <p:txBody>
          <a:bodyPr wrap="square" lIns="0" tIns="0" rIns="0" bIns="0" rtlCol="0">
            <a:spAutoFit/>
          </a:bodyPr>
          <a:lstStyle/>
          <a:p>
            <a:r>
              <a:rPr lang="de-DE" sz="2000" b="1" dirty="0"/>
              <a:t>Gliederung</a:t>
            </a:r>
          </a:p>
        </p:txBody>
      </p:sp>
      <p:sp>
        <p:nvSpPr>
          <p:cNvPr id="7" name="Rechteck 6">
            <a:extLst>
              <a:ext uri="{FF2B5EF4-FFF2-40B4-BE49-F238E27FC236}">
                <a16:creationId xmlns:a16="http://schemas.microsoft.com/office/drawing/2014/main" id="{EF435032-6A64-4915-8057-6EF729CAF688}"/>
              </a:ext>
            </a:extLst>
          </p:cNvPr>
          <p:cNvSpPr/>
          <p:nvPr/>
        </p:nvSpPr>
        <p:spPr>
          <a:xfrm>
            <a:off x="0" y="4158894"/>
            <a:ext cx="542260" cy="900000"/>
          </a:xfrm>
          <a:prstGeom prst="rect">
            <a:avLst/>
          </a:prstGeom>
          <a:solidFill>
            <a:srgbClr val="F2A95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7">
            <a:extLst>
              <a:ext uri="{FF2B5EF4-FFF2-40B4-BE49-F238E27FC236}">
                <a16:creationId xmlns:a16="http://schemas.microsoft.com/office/drawing/2014/main" id="{9ED0F3C2-56A2-441D-B601-7FCCAF16608F}"/>
              </a:ext>
            </a:extLst>
          </p:cNvPr>
          <p:cNvSpPr/>
          <p:nvPr/>
        </p:nvSpPr>
        <p:spPr>
          <a:xfrm>
            <a:off x="691116" y="1188000"/>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Textklassifikation anhand vorgegebener Regeln</a:t>
            </a:r>
          </a:p>
        </p:txBody>
      </p:sp>
      <p:sp>
        <p:nvSpPr>
          <p:cNvPr id="10" name="Rechteck 9">
            <a:extLst>
              <a:ext uri="{FF2B5EF4-FFF2-40B4-BE49-F238E27FC236}">
                <a16:creationId xmlns:a16="http://schemas.microsoft.com/office/drawing/2014/main" id="{47CD9E89-7928-460E-82BC-B2E38FEB53C0}"/>
              </a:ext>
            </a:extLst>
          </p:cNvPr>
          <p:cNvSpPr/>
          <p:nvPr/>
        </p:nvSpPr>
        <p:spPr>
          <a:xfrm>
            <a:off x="691115" y="2176012"/>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Automatische Themenidentifizierung: Topic Models </a:t>
            </a:r>
          </a:p>
        </p:txBody>
      </p:sp>
      <p:sp>
        <p:nvSpPr>
          <p:cNvPr id="11" name="Rechteck 10">
            <a:extLst>
              <a:ext uri="{FF2B5EF4-FFF2-40B4-BE49-F238E27FC236}">
                <a16:creationId xmlns:a16="http://schemas.microsoft.com/office/drawing/2014/main" id="{29F8EC1F-4A69-4F9D-87D4-6C8635804111}"/>
              </a:ext>
            </a:extLst>
          </p:cNvPr>
          <p:cNvSpPr/>
          <p:nvPr/>
        </p:nvSpPr>
        <p:spPr>
          <a:xfrm>
            <a:off x="691115" y="3167453"/>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Automatisierte Themenfindung mit LDA und </a:t>
            </a:r>
            <a:r>
              <a:rPr lang="de-DE" dirty="0" err="1">
                <a:solidFill>
                  <a:schemeClr val="tx1"/>
                </a:solidFill>
              </a:rPr>
              <a:t>Clusteringverfahren</a:t>
            </a:r>
            <a:endParaRPr lang="de-DE" dirty="0">
              <a:solidFill>
                <a:schemeClr val="tx1"/>
              </a:solidFill>
            </a:endParaRPr>
          </a:p>
        </p:txBody>
      </p:sp>
      <p:sp>
        <p:nvSpPr>
          <p:cNvPr id="12" name="Rechteck 11">
            <a:extLst>
              <a:ext uri="{FF2B5EF4-FFF2-40B4-BE49-F238E27FC236}">
                <a16:creationId xmlns:a16="http://schemas.microsoft.com/office/drawing/2014/main" id="{E8822955-23AB-4334-A871-CE26CC60112F}"/>
              </a:ext>
            </a:extLst>
          </p:cNvPr>
          <p:cNvSpPr/>
          <p:nvPr/>
        </p:nvSpPr>
        <p:spPr>
          <a:xfrm>
            <a:off x="691115" y="4158895"/>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Evaluation von Topic Models </a:t>
            </a:r>
          </a:p>
        </p:txBody>
      </p:sp>
      <p:sp>
        <p:nvSpPr>
          <p:cNvPr id="13" name="Rechteck 12">
            <a:extLst>
              <a:ext uri="{FF2B5EF4-FFF2-40B4-BE49-F238E27FC236}">
                <a16:creationId xmlns:a16="http://schemas.microsoft.com/office/drawing/2014/main" id="{C7C7957D-BFDD-48E9-A552-4542E26712C1}"/>
              </a:ext>
            </a:extLst>
          </p:cNvPr>
          <p:cNvSpPr/>
          <p:nvPr/>
        </p:nvSpPr>
        <p:spPr>
          <a:xfrm>
            <a:off x="691115" y="5150335"/>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Zusammenfassung</a:t>
            </a:r>
          </a:p>
        </p:txBody>
      </p:sp>
      <p:sp>
        <p:nvSpPr>
          <p:cNvPr id="2" name="Rechteck 1">
            <a:extLst>
              <a:ext uri="{FF2B5EF4-FFF2-40B4-BE49-F238E27FC236}">
                <a16:creationId xmlns:a16="http://schemas.microsoft.com/office/drawing/2014/main" id="{849830E9-89BB-604E-B195-96D763B42473}"/>
              </a:ext>
            </a:extLst>
          </p:cNvPr>
          <p:cNvSpPr/>
          <p:nvPr/>
        </p:nvSpPr>
        <p:spPr>
          <a:xfrm>
            <a:off x="329609" y="6464300"/>
            <a:ext cx="10871791" cy="3937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3090649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76DC0DD-DA91-1D4D-99B8-0E9667F7017B}"/>
              </a:ext>
            </a:extLst>
          </p:cNvPr>
          <p:cNvSpPr/>
          <p:nvPr/>
        </p:nvSpPr>
        <p:spPr>
          <a:xfrm>
            <a:off x="0" y="1452700"/>
            <a:ext cx="12192000" cy="5004000"/>
          </a:xfrm>
          <a:prstGeom prst="rect">
            <a:avLst/>
          </a:prstGeom>
          <a:solidFill>
            <a:schemeClr val="bg1">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 name="Titel 1">
            <a:extLst>
              <a:ext uri="{FF2B5EF4-FFF2-40B4-BE49-F238E27FC236}">
                <a16:creationId xmlns:a16="http://schemas.microsoft.com/office/drawing/2014/main" id="{7C7A25ED-B1D0-44DF-8372-C85DE1418055}"/>
              </a:ext>
            </a:extLst>
          </p:cNvPr>
          <p:cNvSpPr>
            <a:spLocks noGrp="1"/>
          </p:cNvSpPr>
          <p:nvPr>
            <p:ph type="title"/>
          </p:nvPr>
        </p:nvSpPr>
        <p:spPr/>
        <p:txBody>
          <a:bodyPr/>
          <a:lstStyle/>
          <a:p>
            <a:r>
              <a:rPr lang="de-DE" sz="2800" b="0" dirty="0">
                <a:solidFill>
                  <a:schemeClr val="bg1"/>
                </a:solidFill>
              </a:rPr>
              <a:t>Die </a:t>
            </a:r>
            <a:r>
              <a:rPr lang="de-DE" sz="2800" b="0" dirty="0" err="1">
                <a:solidFill>
                  <a:schemeClr val="bg1"/>
                </a:solidFill>
              </a:rPr>
              <a:t>kohärenz</a:t>
            </a:r>
            <a:r>
              <a:rPr lang="de-DE" sz="2800" b="0" dirty="0">
                <a:solidFill>
                  <a:schemeClr val="bg1"/>
                </a:solidFill>
              </a:rPr>
              <a:t> berechnet die semantische </a:t>
            </a:r>
            <a:r>
              <a:rPr lang="de-DE" sz="2800" b="0" dirty="0" err="1">
                <a:solidFill>
                  <a:schemeClr val="bg1"/>
                </a:solidFill>
              </a:rPr>
              <a:t>ähnlichkeit</a:t>
            </a:r>
            <a:r>
              <a:rPr lang="de-DE" sz="2800" b="0" dirty="0">
                <a:solidFill>
                  <a:schemeClr val="bg1"/>
                </a:solidFill>
              </a:rPr>
              <a:t> innerhalb einem </a:t>
            </a:r>
            <a:r>
              <a:rPr lang="de-DE" sz="2800" b="0" dirty="0" err="1">
                <a:solidFill>
                  <a:schemeClr val="bg1"/>
                </a:solidFill>
              </a:rPr>
              <a:t>thema</a:t>
            </a:r>
            <a:r>
              <a:rPr lang="de-DE" sz="2800" b="0" dirty="0">
                <a:solidFill>
                  <a:schemeClr val="bg1"/>
                </a:solidFill>
              </a:rPr>
              <a:t>.</a:t>
            </a:r>
          </a:p>
        </p:txBody>
      </p:sp>
      <p:cxnSp>
        <p:nvCxnSpPr>
          <p:cNvPr id="7" name="Gerader Verbinder 6">
            <a:extLst>
              <a:ext uri="{FF2B5EF4-FFF2-40B4-BE49-F238E27FC236}">
                <a16:creationId xmlns:a16="http://schemas.microsoft.com/office/drawing/2014/main" id="{B7D5DF27-F809-4D85-8A09-FADDEFAD2CEC}"/>
              </a:ext>
            </a:extLst>
          </p:cNvPr>
          <p:cNvCxnSpPr>
            <a:cxnSpLocks/>
          </p:cNvCxnSpPr>
          <p:nvPr/>
        </p:nvCxnSpPr>
        <p:spPr>
          <a:xfrm>
            <a:off x="0" y="14364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B4448AC-FFE3-4AA3-9113-59BA38045A82}"/>
              </a:ext>
            </a:extLst>
          </p:cNvPr>
          <p:cNvCxnSpPr>
            <a:cxnSpLocks/>
          </p:cNvCxnSpPr>
          <p:nvPr/>
        </p:nvCxnSpPr>
        <p:spPr>
          <a:xfrm>
            <a:off x="-8378" y="64440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DAB6DEBE-93FC-4F7D-AA8D-F6604394636F}"/>
              </a:ext>
            </a:extLst>
          </p:cNvPr>
          <p:cNvSpPr/>
          <p:nvPr/>
        </p:nvSpPr>
        <p:spPr>
          <a:xfrm>
            <a:off x="156411" y="1632058"/>
            <a:ext cx="1227221" cy="101064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Schritt 1</a:t>
            </a:r>
          </a:p>
        </p:txBody>
      </p:sp>
      <p:sp>
        <p:nvSpPr>
          <p:cNvPr id="16" name="Rechteck 15">
            <a:extLst>
              <a:ext uri="{FF2B5EF4-FFF2-40B4-BE49-F238E27FC236}">
                <a16:creationId xmlns:a16="http://schemas.microsoft.com/office/drawing/2014/main" id="{DA4705B9-6C91-4FBA-AAC8-66BABAB6B6DE}"/>
              </a:ext>
            </a:extLst>
          </p:cNvPr>
          <p:cNvSpPr/>
          <p:nvPr/>
        </p:nvSpPr>
        <p:spPr>
          <a:xfrm>
            <a:off x="156411" y="3866085"/>
            <a:ext cx="1227221" cy="101064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Schritt 2</a:t>
            </a:r>
          </a:p>
        </p:txBody>
      </p:sp>
      <p:sp>
        <p:nvSpPr>
          <p:cNvPr id="6" name="Textfeld 5">
            <a:extLst>
              <a:ext uri="{FF2B5EF4-FFF2-40B4-BE49-F238E27FC236}">
                <a16:creationId xmlns:a16="http://schemas.microsoft.com/office/drawing/2014/main" id="{BD18AF3D-A0B5-4742-AA2B-31E26ACE5799}"/>
              </a:ext>
            </a:extLst>
          </p:cNvPr>
          <p:cNvSpPr txBox="1"/>
          <p:nvPr/>
        </p:nvSpPr>
        <p:spPr>
          <a:xfrm>
            <a:off x="1552070" y="1695282"/>
            <a:ext cx="3441031" cy="830997"/>
          </a:xfrm>
          <a:prstGeom prst="rect">
            <a:avLst/>
          </a:prstGeom>
          <a:noFill/>
        </p:spPr>
        <p:txBody>
          <a:bodyPr wrap="square" lIns="0" tIns="0" rIns="0" bIns="0" rtlCol="0">
            <a:spAutoFit/>
          </a:bodyPr>
          <a:lstStyle/>
          <a:p>
            <a:r>
              <a:rPr lang="de-DE" b="1" dirty="0"/>
              <a:t>Segmentierung</a:t>
            </a:r>
          </a:p>
          <a:p>
            <a:r>
              <a:rPr lang="de-DE" dirty="0"/>
              <a:t>Top </a:t>
            </a:r>
            <a:r>
              <a:rPr lang="de-DE" dirty="0" err="1"/>
              <a:t>terms</a:t>
            </a:r>
            <a:r>
              <a:rPr lang="de-DE" dirty="0"/>
              <a:t> der Themen extrahieren und Wortpaare bilden</a:t>
            </a:r>
          </a:p>
        </p:txBody>
      </p:sp>
      <p:sp>
        <p:nvSpPr>
          <p:cNvPr id="24" name="Textfeld 23">
            <a:extLst>
              <a:ext uri="{FF2B5EF4-FFF2-40B4-BE49-F238E27FC236}">
                <a16:creationId xmlns:a16="http://schemas.microsoft.com/office/drawing/2014/main" id="{D695EDC2-DA73-43F7-BDE1-2E3C8308D46A}"/>
              </a:ext>
            </a:extLst>
          </p:cNvPr>
          <p:cNvSpPr txBox="1"/>
          <p:nvPr/>
        </p:nvSpPr>
        <p:spPr>
          <a:xfrm>
            <a:off x="1552071" y="3861969"/>
            <a:ext cx="3441031" cy="1107996"/>
          </a:xfrm>
          <a:prstGeom prst="rect">
            <a:avLst/>
          </a:prstGeom>
          <a:noFill/>
        </p:spPr>
        <p:txBody>
          <a:bodyPr wrap="square" lIns="0" tIns="0" rIns="0" bIns="0" rtlCol="0">
            <a:spAutoFit/>
          </a:bodyPr>
          <a:lstStyle/>
          <a:p>
            <a:r>
              <a:rPr lang="de-DE" b="1" dirty="0"/>
              <a:t>Bestätigungsmaß berechnen</a:t>
            </a:r>
            <a:r>
              <a:rPr lang="de-DE" dirty="0"/>
              <a:t> </a:t>
            </a:r>
          </a:p>
          <a:p>
            <a:r>
              <a:rPr lang="de-DE" dirty="0"/>
              <a:t>Wahrscheinlichkeiten werden auf Grundlage der Anzahl der </a:t>
            </a:r>
            <a:r>
              <a:rPr lang="de-DE" dirty="0" err="1"/>
              <a:t>Wortokkurenzen</a:t>
            </a:r>
            <a:r>
              <a:rPr lang="de-DE" dirty="0"/>
              <a:t> geschätzt.</a:t>
            </a:r>
          </a:p>
        </p:txBody>
      </p:sp>
      <p:cxnSp>
        <p:nvCxnSpPr>
          <p:cNvPr id="9" name="Gerader Verbinder 8">
            <a:extLst>
              <a:ext uri="{FF2B5EF4-FFF2-40B4-BE49-F238E27FC236}">
                <a16:creationId xmlns:a16="http://schemas.microsoft.com/office/drawing/2014/main" id="{4DAF2118-0638-4B69-BDDE-7F6F0DB0FACB}"/>
              </a:ext>
            </a:extLst>
          </p:cNvPr>
          <p:cNvCxnSpPr>
            <a:cxnSpLocks/>
          </p:cNvCxnSpPr>
          <p:nvPr/>
        </p:nvCxnSpPr>
        <p:spPr>
          <a:xfrm>
            <a:off x="156411" y="3398085"/>
            <a:ext cx="11816679" cy="0"/>
          </a:xfrm>
          <a:prstGeom prst="line">
            <a:avLst/>
          </a:prstGeom>
          <a:ln w="19050">
            <a:solidFill>
              <a:srgbClr val="7286AB"/>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4833EE21-899D-42AA-A7B3-E9A421D837B8}"/>
              </a:ext>
            </a:extLst>
          </p:cNvPr>
          <p:cNvCxnSpPr>
            <a:cxnSpLocks/>
          </p:cNvCxnSpPr>
          <p:nvPr/>
        </p:nvCxnSpPr>
        <p:spPr>
          <a:xfrm>
            <a:off x="5387963" y="1554527"/>
            <a:ext cx="0" cy="4706573"/>
          </a:xfrm>
          <a:prstGeom prst="line">
            <a:avLst/>
          </a:prstGeom>
          <a:ln w="12700">
            <a:solidFill>
              <a:srgbClr val="7286AB"/>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3" name="Tabelle 2">
            <a:extLst>
              <a:ext uri="{FF2B5EF4-FFF2-40B4-BE49-F238E27FC236}">
                <a16:creationId xmlns:a16="http://schemas.microsoft.com/office/drawing/2014/main" id="{49C58071-F2D7-0244-8FF1-69B40304934F}"/>
              </a:ext>
            </a:extLst>
          </p:cNvPr>
          <p:cNvGraphicFramePr>
            <a:graphicFrameLocks noGrp="1"/>
          </p:cNvGraphicFramePr>
          <p:nvPr>
            <p:extLst>
              <p:ext uri="{D42A27DB-BD31-4B8C-83A1-F6EECF244321}">
                <p14:modId xmlns:p14="http://schemas.microsoft.com/office/powerpoint/2010/main" val="1711969136"/>
              </p:ext>
            </p:extLst>
          </p:nvPr>
        </p:nvGraphicFramePr>
        <p:xfrm>
          <a:off x="5495541" y="1565322"/>
          <a:ext cx="6218090" cy="1097280"/>
        </p:xfrm>
        <a:graphic>
          <a:graphicData uri="http://schemas.openxmlformats.org/drawingml/2006/table">
            <a:tbl>
              <a:tblPr firstRow="1" bandRow="1">
                <a:tableStyleId>{C083E6E3-FA7D-4D7B-A595-EF9225AFEA82}</a:tableStyleId>
              </a:tblPr>
              <a:tblGrid>
                <a:gridCol w="1243618">
                  <a:extLst>
                    <a:ext uri="{9D8B030D-6E8A-4147-A177-3AD203B41FA5}">
                      <a16:colId xmlns:a16="http://schemas.microsoft.com/office/drawing/2014/main" val="3142025568"/>
                    </a:ext>
                  </a:extLst>
                </a:gridCol>
                <a:gridCol w="1007843">
                  <a:extLst>
                    <a:ext uri="{9D8B030D-6E8A-4147-A177-3AD203B41FA5}">
                      <a16:colId xmlns:a16="http://schemas.microsoft.com/office/drawing/2014/main" val="266233129"/>
                    </a:ext>
                  </a:extLst>
                </a:gridCol>
                <a:gridCol w="1625600">
                  <a:extLst>
                    <a:ext uri="{9D8B030D-6E8A-4147-A177-3AD203B41FA5}">
                      <a16:colId xmlns:a16="http://schemas.microsoft.com/office/drawing/2014/main" val="2984887619"/>
                    </a:ext>
                  </a:extLst>
                </a:gridCol>
                <a:gridCol w="1219200">
                  <a:extLst>
                    <a:ext uri="{9D8B030D-6E8A-4147-A177-3AD203B41FA5}">
                      <a16:colId xmlns:a16="http://schemas.microsoft.com/office/drawing/2014/main" val="1905665161"/>
                    </a:ext>
                  </a:extLst>
                </a:gridCol>
                <a:gridCol w="1121829">
                  <a:extLst>
                    <a:ext uri="{9D8B030D-6E8A-4147-A177-3AD203B41FA5}">
                      <a16:colId xmlns:a16="http://schemas.microsoft.com/office/drawing/2014/main" val="156092835"/>
                    </a:ext>
                  </a:extLst>
                </a:gridCol>
              </a:tblGrid>
              <a:tr h="349535">
                <a:tc>
                  <a:txBody>
                    <a:bodyPr/>
                    <a:lstStyle/>
                    <a:p>
                      <a:r>
                        <a:rPr lang="de-DE" dirty="0"/>
                        <a:t>Words</a:t>
                      </a:r>
                    </a:p>
                  </a:txBody>
                  <a:tcPr/>
                </a:tc>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4089666431"/>
                  </a:ext>
                </a:extLst>
              </a:tr>
              <a:tr h="349535">
                <a:tc>
                  <a:txBody>
                    <a:bodyPr/>
                    <a:lstStyle/>
                    <a:p>
                      <a:endParaRPr lang="de-DE" dirty="0"/>
                    </a:p>
                  </a:txBody>
                  <a:tcPr/>
                </a:tc>
                <a:tc>
                  <a:txBody>
                    <a:bodyPr/>
                    <a:lstStyle/>
                    <a:p>
                      <a:r>
                        <a:rPr lang="de-DE" dirty="0"/>
                        <a:t>0</a:t>
                      </a:r>
                    </a:p>
                  </a:txBody>
                  <a:tcPr/>
                </a:tc>
                <a:tc>
                  <a:txBody>
                    <a:bodyPr/>
                    <a:lstStyle/>
                    <a:p>
                      <a:r>
                        <a:rPr lang="de-DE" dirty="0"/>
                        <a:t>1</a:t>
                      </a:r>
                    </a:p>
                  </a:txBody>
                  <a:tcPr/>
                </a:tc>
                <a:tc>
                  <a:txBody>
                    <a:bodyPr/>
                    <a:lstStyle/>
                    <a:p>
                      <a:r>
                        <a:rPr lang="de-DE" dirty="0"/>
                        <a:t>2</a:t>
                      </a:r>
                    </a:p>
                  </a:txBody>
                  <a:tcPr/>
                </a:tc>
                <a:tc>
                  <a:txBody>
                    <a:bodyPr/>
                    <a:lstStyle/>
                    <a:p>
                      <a:r>
                        <a:rPr lang="de-DE" dirty="0"/>
                        <a:t>3</a:t>
                      </a:r>
                    </a:p>
                  </a:txBody>
                  <a:tcPr/>
                </a:tc>
                <a:extLst>
                  <a:ext uri="{0D108BD9-81ED-4DB2-BD59-A6C34878D82A}">
                    <a16:rowId xmlns:a16="http://schemas.microsoft.com/office/drawing/2014/main" val="397045466"/>
                  </a:ext>
                </a:extLst>
              </a:tr>
              <a:tr h="349535">
                <a:tc>
                  <a:txBody>
                    <a:bodyPr/>
                    <a:lstStyle/>
                    <a:p>
                      <a:r>
                        <a:rPr lang="de-DE" dirty="0"/>
                        <a:t>Topic 2</a:t>
                      </a:r>
                    </a:p>
                  </a:txBody>
                  <a:tcPr/>
                </a:tc>
                <a:tc>
                  <a:txBody>
                    <a:bodyPr/>
                    <a:lstStyle/>
                    <a:p>
                      <a:r>
                        <a:rPr lang="de-DE" dirty="0" err="1"/>
                        <a:t>Staff</a:t>
                      </a:r>
                      <a:endParaRPr lang="de-DE" dirty="0"/>
                    </a:p>
                  </a:txBody>
                  <a:tcPr/>
                </a:tc>
                <a:tc>
                  <a:txBody>
                    <a:bodyPr/>
                    <a:lstStyle/>
                    <a:p>
                      <a:r>
                        <a:rPr lang="de-DE" dirty="0" err="1"/>
                        <a:t>Knowledgeable</a:t>
                      </a:r>
                      <a:endParaRPr lang="de-DE" dirty="0"/>
                    </a:p>
                  </a:txBody>
                  <a:tcPr/>
                </a:tc>
                <a:tc>
                  <a:txBody>
                    <a:bodyPr/>
                    <a:lstStyle/>
                    <a:p>
                      <a:r>
                        <a:rPr lang="de-DE" dirty="0" err="1"/>
                        <a:t>Friendly</a:t>
                      </a:r>
                      <a:endParaRPr lang="de-DE" dirty="0"/>
                    </a:p>
                  </a:txBody>
                  <a:tcPr/>
                </a:tc>
                <a:tc>
                  <a:txBody>
                    <a:bodyPr/>
                    <a:lstStyle/>
                    <a:p>
                      <a:r>
                        <a:rPr lang="de-DE" dirty="0" err="1"/>
                        <a:t>Helpful</a:t>
                      </a:r>
                      <a:endParaRPr lang="de-DE" dirty="0"/>
                    </a:p>
                  </a:txBody>
                  <a:tcPr/>
                </a:tc>
                <a:extLst>
                  <a:ext uri="{0D108BD9-81ED-4DB2-BD59-A6C34878D82A}">
                    <a16:rowId xmlns:a16="http://schemas.microsoft.com/office/drawing/2014/main" val="2498271030"/>
                  </a:ext>
                </a:extLst>
              </a:tr>
            </a:tbl>
          </a:graphicData>
        </a:graphic>
      </p:graphicFrame>
      <p:sp>
        <p:nvSpPr>
          <p:cNvPr id="10" name="Textfeld 9">
            <a:extLst>
              <a:ext uri="{FF2B5EF4-FFF2-40B4-BE49-F238E27FC236}">
                <a16:creationId xmlns:a16="http://schemas.microsoft.com/office/drawing/2014/main" id="{298FE533-A6D4-684F-8CA6-0AFD414B52FC}"/>
              </a:ext>
            </a:extLst>
          </p:cNvPr>
          <p:cNvSpPr txBox="1"/>
          <p:nvPr/>
        </p:nvSpPr>
        <p:spPr>
          <a:xfrm>
            <a:off x="5495541" y="2922104"/>
            <a:ext cx="6353559" cy="276999"/>
          </a:xfrm>
          <a:prstGeom prst="rect">
            <a:avLst/>
          </a:prstGeom>
          <a:noFill/>
        </p:spPr>
        <p:txBody>
          <a:bodyPr wrap="square" lIns="0" tIns="0" rIns="0" bIns="0" rtlCol="0">
            <a:spAutoFit/>
          </a:bodyPr>
          <a:lstStyle/>
          <a:p>
            <a:r>
              <a:rPr lang="de-DE" dirty="0"/>
              <a:t>Topic 2 </a:t>
            </a:r>
            <a:r>
              <a:rPr lang="de-DE" dirty="0">
                <a:sym typeface="Wingdings" pitchFamily="2" charset="2"/>
              </a:rPr>
              <a:t> {</a:t>
            </a:r>
            <a:r>
              <a:rPr lang="de-DE" dirty="0" err="1">
                <a:sym typeface="Wingdings" pitchFamily="2" charset="2"/>
              </a:rPr>
              <a:t>staff</a:t>
            </a:r>
            <a:r>
              <a:rPr lang="de-DE" dirty="0">
                <a:sym typeface="Wingdings" pitchFamily="2" charset="2"/>
              </a:rPr>
              <a:t>, </a:t>
            </a:r>
            <a:r>
              <a:rPr lang="de-DE" dirty="0" err="1">
                <a:sym typeface="Wingdings" pitchFamily="2" charset="2"/>
              </a:rPr>
              <a:t>knowledgeable</a:t>
            </a:r>
            <a:r>
              <a:rPr lang="de-DE" dirty="0">
                <a:sym typeface="Wingdings" pitchFamily="2" charset="2"/>
              </a:rPr>
              <a:t>}, {</a:t>
            </a:r>
            <a:r>
              <a:rPr lang="de-DE" dirty="0" err="1">
                <a:sym typeface="Wingdings" pitchFamily="2" charset="2"/>
              </a:rPr>
              <a:t>staff</a:t>
            </a:r>
            <a:r>
              <a:rPr lang="de-DE" dirty="0">
                <a:sym typeface="Wingdings" pitchFamily="2" charset="2"/>
              </a:rPr>
              <a:t>, </a:t>
            </a:r>
            <a:r>
              <a:rPr lang="de-DE" dirty="0" err="1">
                <a:sym typeface="Wingdings" pitchFamily="2" charset="2"/>
              </a:rPr>
              <a:t>friendly</a:t>
            </a:r>
            <a:r>
              <a:rPr lang="de-DE" dirty="0">
                <a:sym typeface="Wingdings" pitchFamily="2" charset="2"/>
              </a:rPr>
              <a:t>},…</a:t>
            </a:r>
            <a:endParaRPr lang="de-DE" dirty="0"/>
          </a:p>
        </p:txBody>
      </p:sp>
      <p:pic>
        <p:nvPicPr>
          <p:cNvPr id="15" name="Grafik 14">
            <a:extLst>
              <a:ext uri="{FF2B5EF4-FFF2-40B4-BE49-F238E27FC236}">
                <a16:creationId xmlns:a16="http://schemas.microsoft.com/office/drawing/2014/main" id="{5CF15723-058C-734E-AD0C-61725111CCD5}"/>
              </a:ext>
            </a:extLst>
          </p:cNvPr>
          <p:cNvPicPr>
            <a:picLocks noChangeAspect="1"/>
          </p:cNvPicPr>
          <p:nvPr/>
        </p:nvPicPr>
        <p:blipFill>
          <a:blip r:embed="rId3"/>
          <a:stretch>
            <a:fillRect/>
          </a:stretch>
        </p:blipFill>
        <p:spPr>
          <a:xfrm>
            <a:off x="6053705" y="3857618"/>
            <a:ext cx="5099211" cy="865136"/>
          </a:xfrm>
          <a:prstGeom prst="rect">
            <a:avLst/>
          </a:prstGeom>
        </p:spPr>
      </p:pic>
      <p:sp>
        <p:nvSpPr>
          <p:cNvPr id="18" name="Textfeld 17">
            <a:extLst>
              <a:ext uri="{FF2B5EF4-FFF2-40B4-BE49-F238E27FC236}">
                <a16:creationId xmlns:a16="http://schemas.microsoft.com/office/drawing/2014/main" id="{9EDFD241-6BF7-6146-AC5B-01758CD67E77}"/>
              </a:ext>
            </a:extLst>
          </p:cNvPr>
          <p:cNvSpPr txBox="1"/>
          <p:nvPr/>
        </p:nvSpPr>
        <p:spPr>
          <a:xfrm>
            <a:off x="6096000" y="5130731"/>
            <a:ext cx="5885468" cy="769441"/>
          </a:xfrm>
          <a:prstGeom prst="rect">
            <a:avLst/>
          </a:prstGeom>
          <a:noFill/>
        </p:spPr>
        <p:txBody>
          <a:bodyPr wrap="square" lIns="0" tIns="0" rIns="0" bIns="0" rtlCol="0">
            <a:spAutoFit/>
          </a:bodyPr>
          <a:lstStyle/>
          <a:p>
            <a:r>
              <a:rPr lang="de-DE" b="1" dirty="0"/>
              <a:t>C </a:t>
            </a:r>
            <a:r>
              <a:rPr lang="de-DE" b="1" baseline="-19000" dirty="0"/>
              <a:t>UCI  </a:t>
            </a:r>
            <a:r>
              <a:rPr lang="de-DE" dirty="0"/>
              <a:t>= </a:t>
            </a:r>
            <a:r>
              <a:rPr lang="de-DE" sz="1600" dirty="0"/>
              <a:t>1 / 6 * (PMI (</a:t>
            </a:r>
            <a:r>
              <a:rPr lang="de-DE" sz="1600" dirty="0" err="1"/>
              <a:t>staff</a:t>
            </a:r>
            <a:r>
              <a:rPr lang="de-DE" sz="1600" dirty="0"/>
              <a:t>, </a:t>
            </a:r>
            <a:r>
              <a:rPr lang="de-DE" sz="1600" dirty="0" err="1"/>
              <a:t>knowledgeable</a:t>
            </a:r>
            <a:r>
              <a:rPr lang="de-DE" sz="1600" dirty="0"/>
              <a:t>) + PMI (</a:t>
            </a:r>
            <a:r>
              <a:rPr lang="de-DE" sz="1600" dirty="0" err="1"/>
              <a:t>staff</a:t>
            </a:r>
            <a:r>
              <a:rPr lang="de-DE" sz="1600" dirty="0"/>
              <a:t>, </a:t>
            </a:r>
            <a:r>
              <a:rPr lang="de-DE" sz="1600" dirty="0" err="1"/>
              <a:t>friendly</a:t>
            </a:r>
            <a:r>
              <a:rPr lang="de-DE" sz="1600" dirty="0"/>
              <a:t>) + PMI(</a:t>
            </a:r>
            <a:r>
              <a:rPr lang="de-DE" sz="1600" dirty="0" err="1"/>
              <a:t>staff</a:t>
            </a:r>
            <a:r>
              <a:rPr lang="de-DE" sz="1600" dirty="0"/>
              <a:t>, </a:t>
            </a:r>
            <a:r>
              <a:rPr lang="de-DE" sz="1600" dirty="0" err="1"/>
              <a:t>helpful</a:t>
            </a:r>
            <a:r>
              <a:rPr lang="de-DE" sz="1600" dirty="0"/>
              <a:t>) + PMI(</a:t>
            </a:r>
            <a:r>
              <a:rPr lang="de-DE" sz="1600" dirty="0" err="1"/>
              <a:t>knowldgeable</a:t>
            </a:r>
            <a:r>
              <a:rPr lang="de-DE" sz="1600" dirty="0"/>
              <a:t>, </a:t>
            </a:r>
            <a:r>
              <a:rPr lang="de-DE" sz="1600" dirty="0" err="1"/>
              <a:t>staff</a:t>
            </a:r>
            <a:r>
              <a:rPr lang="de-DE" sz="1600" dirty="0"/>
              <a:t>) + PMI(</a:t>
            </a:r>
            <a:r>
              <a:rPr lang="de-DE" sz="1600" dirty="0" err="1"/>
              <a:t>knowldgeable</a:t>
            </a:r>
            <a:r>
              <a:rPr lang="de-DE" sz="1600" dirty="0"/>
              <a:t>, </a:t>
            </a:r>
            <a:r>
              <a:rPr lang="de-DE" sz="1600" dirty="0" err="1"/>
              <a:t>helpful</a:t>
            </a:r>
            <a:r>
              <a:rPr lang="de-DE" sz="1600" dirty="0"/>
              <a:t>) + PMI(</a:t>
            </a:r>
            <a:r>
              <a:rPr lang="de-DE" sz="1600" dirty="0" err="1"/>
              <a:t>friendly</a:t>
            </a:r>
            <a:r>
              <a:rPr lang="de-DE" sz="1600" dirty="0"/>
              <a:t>, </a:t>
            </a:r>
            <a:r>
              <a:rPr lang="de-DE" sz="1600" dirty="0" err="1"/>
              <a:t>helpful</a:t>
            </a:r>
            <a:r>
              <a:rPr lang="de-DE" sz="1600" dirty="0"/>
              <a:t>)</a:t>
            </a:r>
            <a:endParaRPr lang="de-DE" baseline="-19000" dirty="0"/>
          </a:p>
        </p:txBody>
      </p:sp>
      <p:sp>
        <p:nvSpPr>
          <p:cNvPr id="19" name="Textfeld 18">
            <a:extLst>
              <a:ext uri="{FF2B5EF4-FFF2-40B4-BE49-F238E27FC236}">
                <a16:creationId xmlns:a16="http://schemas.microsoft.com/office/drawing/2014/main" id="{C9B1469F-3BC2-8147-8763-5F16AE582B54}"/>
              </a:ext>
            </a:extLst>
          </p:cNvPr>
          <p:cNvSpPr txBox="1"/>
          <p:nvPr/>
        </p:nvSpPr>
        <p:spPr>
          <a:xfrm>
            <a:off x="1552070" y="5179571"/>
            <a:ext cx="3539289" cy="276999"/>
          </a:xfrm>
          <a:prstGeom prst="rect">
            <a:avLst/>
          </a:prstGeom>
          <a:noFill/>
        </p:spPr>
        <p:txBody>
          <a:bodyPr wrap="square" lIns="0" tIns="0" rIns="0" bIns="0" rtlCol="0">
            <a:spAutoFit/>
          </a:bodyPr>
          <a:lstStyle/>
          <a:p>
            <a:r>
              <a:rPr lang="de-DE" b="1" dirty="0"/>
              <a:t>PMI</a:t>
            </a:r>
            <a:r>
              <a:rPr lang="de-DE" dirty="0"/>
              <a:t> = </a:t>
            </a:r>
            <a:r>
              <a:rPr lang="de-DE" dirty="0" err="1"/>
              <a:t>pointwise</a:t>
            </a:r>
            <a:r>
              <a:rPr lang="de-DE" dirty="0"/>
              <a:t> mutual </a:t>
            </a:r>
            <a:r>
              <a:rPr lang="de-DE" dirty="0" err="1"/>
              <a:t>information</a:t>
            </a:r>
            <a:endParaRPr lang="de-DE" dirty="0"/>
          </a:p>
        </p:txBody>
      </p:sp>
      <p:pic>
        <p:nvPicPr>
          <p:cNvPr id="28" name="Grafik 27">
            <a:extLst>
              <a:ext uri="{FF2B5EF4-FFF2-40B4-BE49-F238E27FC236}">
                <a16:creationId xmlns:a16="http://schemas.microsoft.com/office/drawing/2014/main" id="{24567D5A-7AE3-EF46-8B74-6473B1E45DE3}"/>
              </a:ext>
            </a:extLst>
          </p:cNvPr>
          <p:cNvPicPr>
            <a:picLocks noChangeAspect="1"/>
          </p:cNvPicPr>
          <p:nvPr/>
        </p:nvPicPr>
        <p:blipFill rotWithShape="1">
          <a:blip r:embed="rId4"/>
          <a:srcRect b="11919"/>
          <a:stretch/>
        </p:blipFill>
        <p:spPr>
          <a:xfrm>
            <a:off x="1691435" y="5538140"/>
            <a:ext cx="3162300" cy="590007"/>
          </a:xfrm>
          <a:prstGeom prst="rect">
            <a:avLst/>
          </a:prstGeom>
        </p:spPr>
      </p:pic>
    </p:spTree>
    <p:extLst>
      <p:ext uri="{BB962C8B-B14F-4D97-AF65-F5344CB8AC3E}">
        <p14:creationId xmlns:p14="http://schemas.microsoft.com/office/powerpoint/2010/main" val="1747319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F2E876B-AC3C-BB41-96BF-9930A17FAF84}"/>
              </a:ext>
            </a:extLst>
          </p:cNvPr>
          <p:cNvSpPr/>
          <p:nvPr/>
        </p:nvSpPr>
        <p:spPr>
          <a:xfrm>
            <a:off x="5289" y="1449570"/>
            <a:ext cx="12192000" cy="4994430"/>
          </a:xfrm>
          <a:prstGeom prst="rect">
            <a:avLst/>
          </a:prstGeom>
          <a:solidFill>
            <a:schemeClr val="bg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 name="Titel 1">
            <a:extLst>
              <a:ext uri="{FF2B5EF4-FFF2-40B4-BE49-F238E27FC236}">
                <a16:creationId xmlns:a16="http://schemas.microsoft.com/office/drawing/2014/main" id="{7C7A25ED-B1D0-44DF-8372-C85DE1418055}"/>
              </a:ext>
            </a:extLst>
          </p:cNvPr>
          <p:cNvSpPr>
            <a:spLocks noGrp="1"/>
          </p:cNvSpPr>
          <p:nvPr>
            <p:ph type="title"/>
          </p:nvPr>
        </p:nvSpPr>
        <p:spPr/>
        <p:txBody>
          <a:bodyPr/>
          <a:lstStyle/>
          <a:p>
            <a:r>
              <a:rPr lang="de-DE" sz="2800" b="0" dirty="0">
                <a:solidFill>
                  <a:schemeClr val="bg1"/>
                </a:solidFill>
              </a:rPr>
              <a:t>Die Kohärenz beschreibt mathematisch einen guten wert für die </a:t>
            </a:r>
            <a:r>
              <a:rPr lang="de-DE" sz="2800" b="0" dirty="0" err="1">
                <a:solidFill>
                  <a:schemeClr val="bg1"/>
                </a:solidFill>
              </a:rPr>
              <a:t>ThemenAnzahl</a:t>
            </a:r>
            <a:r>
              <a:rPr lang="de-DE" sz="2800" b="0" dirty="0">
                <a:solidFill>
                  <a:schemeClr val="bg1"/>
                </a:solidFill>
              </a:rPr>
              <a:t>.</a:t>
            </a:r>
          </a:p>
        </p:txBody>
      </p:sp>
      <p:cxnSp>
        <p:nvCxnSpPr>
          <p:cNvPr id="7" name="Gerader Verbinder 6">
            <a:extLst>
              <a:ext uri="{FF2B5EF4-FFF2-40B4-BE49-F238E27FC236}">
                <a16:creationId xmlns:a16="http://schemas.microsoft.com/office/drawing/2014/main" id="{B7D5DF27-F809-4D85-8A09-FADDEFAD2CEC}"/>
              </a:ext>
            </a:extLst>
          </p:cNvPr>
          <p:cNvCxnSpPr>
            <a:cxnSpLocks/>
          </p:cNvCxnSpPr>
          <p:nvPr/>
        </p:nvCxnSpPr>
        <p:spPr>
          <a:xfrm>
            <a:off x="0" y="14364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B4448AC-FFE3-4AA3-9113-59BA38045A82}"/>
              </a:ext>
            </a:extLst>
          </p:cNvPr>
          <p:cNvCxnSpPr>
            <a:cxnSpLocks/>
          </p:cNvCxnSpPr>
          <p:nvPr/>
        </p:nvCxnSpPr>
        <p:spPr>
          <a:xfrm>
            <a:off x="-8378" y="64440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410AD0AE-EA55-4EFD-96FF-EFA3E09BA3A4}"/>
              </a:ext>
            </a:extLst>
          </p:cNvPr>
          <p:cNvSpPr txBox="1"/>
          <p:nvPr/>
        </p:nvSpPr>
        <p:spPr>
          <a:xfrm>
            <a:off x="156411" y="1765665"/>
            <a:ext cx="4836694" cy="276999"/>
          </a:xfrm>
          <a:prstGeom prst="rect">
            <a:avLst/>
          </a:prstGeom>
          <a:noFill/>
        </p:spPr>
        <p:txBody>
          <a:bodyPr wrap="square" lIns="0" tIns="0" rIns="0" bIns="0" rtlCol="0">
            <a:spAutoFit/>
          </a:bodyPr>
          <a:lstStyle/>
          <a:p>
            <a:r>
              <a:rPr lang="de-DE" b="1" dirty="0"/>
              <a:t>Kohärenz</a:t>
            </a:r>
          </a:p>
        </p:txBody>
      </p:sp>
      <p:cxnSp>
        <p:nvCxnSpPr>
          <p:cNvPr id="27" name="Gerader Verbinder 26">
            <a:extLst>
              <a:ext uri="{FF2B5EF4-FFF2-40B4-BE49-F238E27FC236}">
                <a16:creationId xmlns:a16="http://schemas.microsoft.com/office/drawing/2014/main" id="{FBFF318E-969C-4B43-9258-89B195B26014}"/>
              </a:ext>
            </a:extLst>
          </p:cNvPr>
          <p:cNvCxnSpPr>
            <a:cxnSpLocks/>
          </p:cNvCxnSpPr>
          <p:nvPr/>
        </p:nvCxnSpPr>
        <p:spPr>
          <a:xfrm>
            <a:off x="68575" y="4040050"/>
            <a:ext cx="4904369" cy="0"/>
          </a:xfrm>
          <a:prstGeom prst="line">
            <a:avLst/>
          </a:prstGeom>
          <a:ln w="19050">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4833EE21-899D-42AA-A7B3-E9A421D837B8}"/>
              </a:ext>
            </a:extLst>
          </p:cNvPr>
          <p:cNvCxnSpPr/>
          <p:nvPr/>
        </p:nvCxnSpPr>
        <p:spPr>
          <a:xfrm>
            <a:off x="5508308" y="1463858"/>
            <a:ext cx="0" cy="4824000"/>
          </a:xfrm>
          <a:prstGeom prst="line">
            <a:avLst/>
          </a:prstGeom>
          <a:ln w="12700">
            <a:solidFill>
              <a:schemeClr val="accent3">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8" name="Gruppieren 17">
            <a:extLst>
              <a:ext uri="{FF2B5EF4-FFF2-40B4-BE49-F238E27FC236}">
                <a16:creationId xmlns:a16="http://schemas.microsoft.com/office/drawing/2014/main" id="{8E27CBCE-D94F-4C4B-87F9-B870ACB14E91}"/>
              </a:ext>
            </a:extLst>
          </p:cNvPr>
          <p:cNvGrpSpPr/>
          <p:nvPr/>
        </p:nvGrpSpPr>
        <p:grpSpPr>
          <a:xfrm>
            <a:off x="6183104" y="2128304"/>
            <a:ext cx="5614924" cy="3651247"/>
            <a:chOff x="247647" y="1695453"/>
            <a:chExt cx="5614924" cy="3651247"/>
          </a:xfrm>
        </p:grpSpPr>
        <p:pic>
          <p:nvPicPr>
            <p:cNvPr id="19" name="Inhaltsplatzhalter 5">
              <a:extLst>
                <a:ext uri="{FF2B5EF4-FFF2-40B4-BE49-F238E27FC236}">
                  <a16:creationId xmlns:a16="http://schemas.microsoft.com/office/drawing/2014/main" id="{A0E9F0F5-B3A8-44A3-B86E-CFDA14B9880E}"/>
                </a:ext>
              </a:extLst>
            </p:cNvPr>
            <p:cNvPicPr>
              <a:picLocks noChangeAspect="1"/>
            </p:cNvPicPr>
            <p:nvPr/>
          </p:nvPicPr>
          <p:blipFill rotWithShape="1">
            <a:blip r:embed="rId3"/>
            <a:srcRect t="7158"/>
            <a:stretch/>
          </p:blipFill>
          <p:spPr>
            <a:xfrm>
              <a:off x="247647" y="1695453"/>
              <a:ext cx="5614924" cy="3651247"/>
            </a:xfrm>
            <a:prstGeom prst="rect">
              <a:avLst/>
            </a:prstGeom>
          </p:spPr>
        </p:pic>
        <p:cxnSp>
          <p:nvCxnSpPr>
            <p:cNvPr id="20" name="Gerade Verbindung 5">
              <a:extLst>
                <a:ext uri="{FF2B5EF4-FFF2-40B4-BE49-F238E27FC236}">
                  <a16:creationId xmlns:a16="http://schemas.microsoft.com/office/drawing/2014/main" id="{AB79AE16-351A-4D7A-B086-D15A5E42CE6C}"/>
                </a:ext>
              </a:extLst>
            </p:cNvPr>
            <p:cNvCxnSpPr>
              <a:cxnSpLocks/>
            </p:cNvCxnSpPr>
            <p:nvPr/>
          </p:nvCxnSpPr>
          <p:spPr>
            <a:xfrm>
              <a:off x="2501900" y="1774653"/>
              <a:ext cx="1" cy="3211325"/>
            </a:xfrm>
            <a:prstGeom prst="line">
              <a:avLst/>
            </a:prstGeom>
            <a:ln w="19050">
              <a:solidFill>
                <a:srgbClr val="FFC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9" name="Gruppieren 8">
            <a:extLst>
              <a:ext uri="{FF2B5EF4-FFF2-40B4-BE49-F238E27FC236}">
                <a16:creationId xmlns:a16="http://schemas.microsoft.com/office/drawing/2014/main" id="{0A33739F-7744-A049-B2A9-64657983BE78}"/>
              </a:ext>
            </a:extLst>
          </p:cNvPr>
          <p:cNvGrpSpPr/>
          <p:nvPr/>
        </p:nvGrpSpPr>
        <p:grpSpPr>
          <a:xfrm>
            <a:off x="156411" y="2328818"/>
            <a:ext cx="5172481" cy="1074255"/>
            <a:chOff x="156411" y="1794767"/>
            <a:chExt cx="5172481" cy="1074255"/>
          </a:xfrm>
        </p:grpSpPr>
        <p:sp>
          <p:nvSpPr>
            <p:cNvPr id="4" name="Rechteck 3">
              <a:extLst>
                <a:ext uri="{FF2B5EF4-FFF2-40B4-BE49-F238E27FC236}">
                  <a16:creationId xmlns:a16="http://schemas.microsoft.com/office/drawing/2014/main" id="{DAB6DEBE-93FC-4F7D-AA8D-F6604394636F}"/>
                </a:ext>
              </a:extLst>
            </p:cNvPr>
            <p:cNvSpPr/>
            <p:nvPr/>
          </p:nvSpPr>
          <p:spPr>
            <a:xfrm>
              <a:off x="156412" y="1794767"/>
              <a:ext cx="310314" cy="255551"/>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endParaRPr lang="de-DE" dirty="0">
                <a:solidFill>
                  <a:schemeClr val="tx1"/>
                </a:solidFill>
              </a:endParaRPr>
            </a:p>
          </p:txBody>
        </p:sp>
        <p:sp>
          <p:nvSpPr>
            <p:cNvPr id="6" name="Textfeld 5">
              <a:extLst>
                <a:ext uri="{FF2B5EF4-FFF2-40B4-BE49-F238E27FC236}">
                  <a16:creationId xmlns:a16="http://schemas.microsoft.com/office/drawing/2014/main" id="{BD18AF3D-A0B5-4742-AA2B-31E26ACE5799}"/>
                </a:ext>
              </a:extLst>
            </p:cNvPr>
            <p:cNvSpPr txBox="1"/>
            <p:nvPr/>
          </p:nvSpPr>
          <p:spPr>
            <a:xfrm>
              <a:off x="653548" y="1794767"/>
              <a:ext cx="4675344" cy="246221"/>
            </a:xfrm>
            <a:prstGeom prst="rect">
              <a:avLst/>
            </a:prstGeom>
            <a:noFill/>
          </p:spPr>
          <p:txBody>
            <a:bodyPr wrap="square" lIns="0" tIns="0" rIns="0" bIns="0" rtlCol="0">
              <a:spAutoFit/>
            </a:bodyPr>
            <a:lstStyle/>
            <a:p>
              <a:r>
                <a:rPr lang="de-DE" sz="1600" dirty="0"/>
                <a:t>Wie gut passen die Wörter  zu den entwickelten Themen</a:t>
              </a:r>
            </a:p>
          </p:txBody>
        </p:sp>
        <p:sp>
          <p:nvSpPr>
            <p:cNvPr id="24" name="Textfeld 23">
              <a:extLst>
                <a:ext uri="{FF2B5EF4-FFF2-40B4-BE49-F238E27FC236}">
                  <a16:creationId xmlns:a16="http://schemas.microsoft.com/office/drawing/2014/main" id="{D695EDC2-DA73-43F7-BDE1-2E3C8308D46A}"/>
                </a:ext>
              </a:extLst>
            </p:cNvPr>
            <p:cNvSpPr txBox="1"/>
            <p:nvPr/>
          </p:nvSpPr>
          <p:spPr>
            <a:xfrm>
              <a:off x="653548" y="2174261"/>
              <a:ext cx="4205288" cy="276999"/>
            </a:xfrm>
            <a:prstGeom prst="rect">
              <a:avLst/>
            </a:prstGeom>
            <a:noFill/>
          </p:spPr>
          <p:txBody>
            <a:bodyPr wrap="square" lIns="0" tIns="0" rIns="0" bIns="0" rtlCol="0">
              <a:spAutoFit/>
            </a:bodyPr>
            <a:lstStyle/>
            <a:p>
              <a:r>
                <a:rPr lang="de-DE" dirty="0"/>
                <a:t> </a:t>
              </a:r>
              <a:r>
                <a:rPr lang="de-DE" sz="1600" dirty="0"/>
                <a:t>Semantische Ähnlichkeit aller Worte eines Themas</a:t>
              </a:r>
            </a:p>
          </p:txBody>
        </p:sp>
        <p:sp>
          <p:nvSpPr>
            <p:cNvPr id="21" name="Rechteck 20">
              <a:extLst>
                <a:ext uri="{FF2B5EF4-FFF2-40B4-BE49-F238E27FC236}">
                  <a16:creationId xmlns:a16="http://schemas.microsoft.com/office/drawing/2014/main" id="{3F4FAE27-2AEE-4291-8931-F6F5DDC5BFB9}"/>
                </a:ext>
              </a:extLst>
            </p:cNvPr>
            <p:cNvSpPr/>
            <p:nvPr/>
          </p:nvSpPr>
          <p:spPr>
            <a:xfrm>
              <a:off x="156411" y="2204119"/>
              <a:ext cx="310314" cy="255551"/>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endParaRPr lang="de-DE" dirty="0">
                <a:solidFill>
                  <a:schemeClr val="tx1"/>
                </a:solidFill>
              </a:endParaRPr>
            </a:p>
          </p:txBody>
        </p:sp>
        <p:sp>
          <p:nvSpPr>
            <p:cNvPr id="22" name="Rechteck 21">
              <a:extLst>
                <a:ext uri="{FF2B5EF4-FFF2-40B4-BE49-F238E27FC236}">
                  <a16:creationId xmlns:a16="http://schemas.microsoft.com/office/drawing/2014/main" id="{63366C28-C856-46E5-8B60-0DD3AC27F284}"/>
                </a:ext>
              </a:extLst>
            </p:cNvPr>
            <p:cNvSpPr/>
            <p:nvPr/>
          </p:nvSpPr>
          <p:spPr>
            <a:xfrm>
              <a:off x="156411" y="2613471"/>
              <a:ext cx="310314" cy="255551"/>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endParaRPr lang="de-DE" dirty="0">
                <a:solidFill>
                  <a:schemeClr val="tx1"/>
                </a:solidFill>
              </a:endParaRPr>
            </a:p>
          </p:txBody>
        </p:sp>
        <p:sp>
          <p:nvSpPr>
            <p:cNvPr id="23" name="Textfeld 22">
              <a:extLst>
                <a:ext uri="{FF2B5EF4-FFF2-40B4-BE49-F238E27FC236}">
                  <a16:creationId xmlns:a16="http://schemas.microsoft.com/office/drawing/2014/main" id="{78EEA701-C2FC-448E-9D61-DB989A82336D}"/>
                </a:ext>
              </a:extLst>
            </p:cNvPr>
            <p:cNvSpPr txBox="1"/>
            <p:nvPr/>
          </p:nvSpPr>
          <p:spPr>
            <a:xfrm>
              <a:off x="653548" y="2584533"/>
              <a:ext cx="4205288" cy="276999"/>
            </a:xfrm>
            <a:prstGeom prst="rect">
              <a:avLst/>
            </a:prstGeom>
            <a:noFill/>
          </p:spPr>
          <p:txBody>
            <a:bodyPr wrap="square" lIns="0" tIns="0" rIns="0" bIns="0" rtlCol="0">
              <a:spAutoFit/>
            </a:bodyPr>
            <a:lstStyle/>
            <a:p>
              <a:r>
                <a:rPr lang="de-DE" dirty="0"/>
                <a:t> Verschiedene </a:t>
              </a:r>
              <a:r>
                <a:rPr lang="de-DE" sz="1600" dirty="0"/>
                <a:t>Ranges </a:t>
              </a:r>
            </a:p>
          </p:txBody>
        </p:sp>
      </p:grpSp>
      <p:sp>
        <p:nvSpPr>
          <p:cNvPr id="28" name="Textfeld 27">
            <a:extLst>
              <a:ext uri="{FF2B5EF4-FFF2-40B4-BE49-F238E27FC236}">
                <a16:creationId xmlns:a16="http://schemas.microsoft.com/office/drawing/2014/main" id="{C87F7458-C567-4492-B91C-B838D5EA7C79}"/>
              </a:ext>
            </a:extLst>
          </p:cNvPr>
          <p:cNvSpPr txBox="1"/>
          <p:nvPr/>
        </p:nvSpPr>
        <p:spPr>
          <a:xfrm>
            <a:off x="164027" y="4526802"/>
            <a:ext cx="4836694" cy="276999"/>
          </a:xfrm>
          <a:prstGeom prst="rect">
            <a:avLst/>
          </a:prstGeom>
          <a:noFill/>
        </p:spPr>
        <p:txBody>
          <a:bodyPr wrap="square" lIns="0" tIns="0" rIns="0" bIns="0" rtlCol="0">
            <a:spAutoFit/>
          </a:bodyPr>
          <a:lstStyle/>
          <a:p>
            <a:r>
              <a:rPr lang="de-DE" b="1" dirty="0"/>
              <a:t>Ergebnis:</a:t>
            </a:r>
          </a:p>
        </p:txBody>
      </p:sp>
      <p:sp>
        <p:nvSpPr>
          <p:cNvPr id="8" name="Gleichschenkliges Dreieck 7">
            <a:extLst>
              <a:ext uri="{FF2B5EF4-FFF2-40B4-BE49-F238E27FC236}">
                <a16:creationId xmlns:a16="http://schemas.microsoft.com/office/drawing/2014/main" id="{D324D8FE-6A5B-481F-A427-1EC06986C7D8}"/>
              </a:ext>
            </a:extLst>
          </p:cNvPr>
          <p:cNvSpPr/>
          <p:nvPr/>
        </p:nvSpPr>
        <p:spPr>
          <a:xfrm rot="16200000">
            <a:off x="4222748" y="4262574"/>
            <a:ext cx="1769315" cy="1352877"/>
          </a:xfrm>
          <a:prstGeom prst="triangl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l"/>
            <a:endParaRPr lang="de-DE" dirty="0">
              <a:solidFill>
                <a:schemeClr val="tx1"/>
              </a:solidFill>
            </a:endParaRPr>
          </a:p>
        </p:txBody>
      </p:sp>
      <p:sp>
        <p:nvSpPr>
          <p:cNvPr id="10" name="Textfeld 9">
            <a:extLst>
              <a:ext uri="{FF2B5EF4-FFF2-40B4-BE49-F238E27FC236}">
                <a16:creationId xmlns:a16="http://schemas.microsoft.com/office/drawing/2014/main" id="{9089B554-A712-4D7A-8750-D38D09BE384A}"/>
              </a:ext>
            </a:extLst>
          </p:cNvPr>
          <p:cNvSpPr txBox="1"/>
          <p:nvPr/>
        </p:nvSpPr>
        <p:spPr>
          <a:xfrm>
            <a:off x="374703" y="4971746"/>
            <a:ext cx="3205913" cy="553998"/>
          </a:xfrm>
          <a:prstGeom prst="rect">
            <a:avLst/>
          </a:prstGeom>
          <a:noFill/>
        </p:spPr>
        <p:txBody>
          <a:bodyPr wrap="square" lIns="0" tIns="0" rIns="0" bIns="0" rtlCol="0">
            <a:spAutoFit/>
          </a:bodyPr>
          <a:lstStyle/>
          <a:p>
            <a:pPr algn="just"/>
            <a:r>
              <a:rPr lang="de-DE" dirty="0"/>
              <a:t>Kohärenz hat den höchsten Wert von </a:t>
            </a:r>
            <a:r>
              <a:rPr lang="de-DE" b="1" dirty="0"/>
              <a:t>0.414</a:t>
            </a:r>
            <a:r>
              <a:rPr lang="de-DE" dirty="0"/>
              <a:t> bei </a:t>
            </a:r>
            <a:r>
              <a:rPr lang="de-DE" b="1" dirty="0"/>
              <a:t>7 Themen</a:t>
            </a:r>
            <a:r>
              <a:rPr lang="de-DE" dirty="0"/>
              <a:t>.</a:t>
            </a:r>
          </a:p>
        </p:txBody>
      </p:sp>
    </p:spTree>
    <p:extLst>
      <p:ext uri="{BB962C8B-B14F-4D97-AF65-F5344CB8AC3E}">
        <p14:creationId xmlns:p14="http://schemas.microsoft.com/office/powerpoint/2010/main" val="2251351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B8359AC2-0AB0-864D-A099-16C26B632A58}"/>
              </a:ext>
            </a:extLst>
          </p:cNvPr>
          <p:cNvSpPr/>
          <p:nvPr/>
        </p:nvSpPr>
        <p:spPr>
          <a:xfrm>
            <a:off x="5833689" y="5460546"/>
            <a:ext cx="6147778" cy="983454"/>
          </a:xfrm>
          <a:prstGeom prst="rect">
            <a:avLst/>
          </a:prstGeom>
          <a:solidFill>
            <a:schemeClr val="bg1">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8" name="Rechteck 17">
            <a:extLst>
              <a:ext uri="{FF2B5EF4-FFF2-40B4-BE49-F238E27FC236}">
                <a16:creationId xmlns:a16="http://schemas.microsoft.com/office/drawing/2014/main" id="{764B2329-07BD-7F4F-9CFB-B9F85DBE48F6}"/>
              </a:ext>
            </a:extLst>
          </p:cNvPr>
          <p:cNvSpPr/>
          <p:nvPr/>
        </p:nvSpPr>
        <p:spPr>
          <a:xfrm>
            <a:off x="87441" y="5460546"/>
            <a:ext cx="5549321" cy="983454"/>
          </a:xfrm>
          <a:prstGeom prst="rect">
            <a:avLst/>
          </a:prstGeom>
          <a:solidFill>
            <a:schemeClr val="bg1">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7" name="Rechteck 16">
            <a:extLst>
              <a:ext uri="{FF2B5EF4-FFF2-40B4-BE49-F238E27FC236}">
                <a16:creationId xmlns:a16="http://schemas.microsoft.com/office/drawing/2014/main" id="{07FE5F31-5170-C84F-9C16-68650DF27C33}"/>
              </a:ext>
            </a:extLst>
          </p:cNvPr>
          <p:cNvSpPr/>
          <p:nvPr/>
        </p:nvSpPr>
        <p:spPr>
          <a:xfrm>
            <a:off x="5836728" y="1446385"/>
            <a:ext cx="6144739" cy="616414"/>
          </a:xfrm>
          <a:prstGeom prst="rect">
            <a:avLst/>
          </a:prstGeom>
          <a:solidFill>
            <a:schemeClr val="bg1">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6" name="Rechteck 15">
            <a:extLst>
              <a:ext uri="{FF2B5EF4-FFF2-40B4-BE49-F238E27FC236}">
                <a16:creationId xmlns:a16="http://schemas.microsoft.com/office/drawing/2014/main" id="{D5243500-B13A-E84B-BF3D-88B7AD316C6F}"/>
              </a:ext>
            </a:extLst>
          </p:cNvPr>
          <p:cNvSpPr/>
          <p:nvPr/>
        </p:nvSpPr>
        <p:spPr>
          <a:xfrm>
            <a:off x="87442" y="1452660"/>
            <a:ext cx="5549321" cy="610138"/>
          </a:xfrm>
          <a:prstGeom prst="rect">
            <a:avLst/>
          </a:prstGeom>
          <a:solidFill>
            <a:schemeClr val="bg1">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 name="Titel 1">
            <a:extLst>
              <a:ext uri="{FF2B5EF4-FFF2-40B4-BE49-F238E27FC236}">
                <a16:creationId xmlns:a16="http://schemas.microsoft.com/office/drawing/2014/main" id="{B8DE0C3F-D4E2-E44F-A913-16A15EC7FB7D}"/>
              </a:ext>
            </a:extLst>
          </p:cNvPr>
          <p:cNvSpPr>
            <a:spLocks noGrp="1"/>
          </p:cNvSpPr>
          <p:nvPr>
            <p:ph type="title"/>
          </p:nvPr>
        </p:nvSpPr>
        <p:spPr/>
        <p:txBody>
          <a:bodyPr/>
          <a:lstStyle/>
          <a:p>
            <a:r>
              <a:rPr lang="de-DE" sz="2800" b="0" dirty="0">
                <a:solidFill>
                  <a:schemeClr val="bg1"/>
                </a:solidFill>
              </a:rPr>
              <a:t>Die Eye </a:t>
            </a:r>
            <a:r>
              <a:rPr lang="de-DE" sz="2800" b="0" dirty="0" err="1">
                <a:solidFill>
                  <a:schemeClr val="bg1"/>
                </a:solidFill>
              </a:rPr>
              <a:t>balling</a:t>
            </a:r>
            <a:r>
              <a:rPr lang="de-DE" sz="2800" b="0" dirty="0">
                <a:solidFill>
                  <a:schemeClr val="bg1"/>
                </a:solidFill>
              </a:rPr>
              <a:t> </a:t>
            </a:r>
            <a:r>
              <a:rPr lang="de-DE" sz="2800" b="0" dirty="0" err="1">
                <a:solidFill>
                  <a:schemeClr val="bg1"/>
                </a:solidFill>
              </a:rPr>
              <a:t>methode</a:t>
            </a:r>
            <a:r>
              <a:rPr lang="de-DE" sz="2800" b="0" dirty="0">
                <a:solidFill>
                  <a:schemeClr val="bg1"/>
                </a:solidFill>
              </a:rPr>
              <a:t> liefert ein </a:t>
            </a:r>
            <a:r>
              <a:rPr lang="de-DE" sz="2800" b="0" dirty="0" err="1">
                <a:solidFill>
                  <a:schemeClr val="bg1"/>
                </a:solidFill>
              </a:rPr>
              <a:t>themenmodel</a:t>
            </a:r>
            <a:r>
              <a:rPr lang="de-DE" sz="2800" b="0" dirty="0">
                <a:solidFill>
                  <a:schemeClr val="bg1"/>
                </a:solidFill>
              </a:rPr>
              <a:t> mit sechs themen.</a:t>
            </a:r>
          </a:p>
        </p:txBody>
      </p:sp>
      <p:sp>
        <p:nvSpPr>
          <p:cNvPr id="3" name="Inhaltsplatzhalter 2">
            <a:extLst>
              <a:ext uri="{FF2B5EF4-FFF2-40B4-BE49-F238E27FC236}">
                <a16:creationId xmlns:a16="http://schemas.microsoft.com/office/drawing/2014/main" id="{8A5FC20C-E7C5-D144-B572-4A52BF4A957C}"/>
              </a:ext>
            </a:extLst>
          </p:cNvPr>
          <p:cNvSpPr>
            <a:spLocks noGrp="1"/>
          </p:cNvSpPr>
          <p:nvPr>
            <p:ph sz="quarter" idx="4294967295"/>
          </p:nvPr>
        </p:nvSpPr>
        <p:spPr>
          <a:xfrm>
            <a:off x="155457" y="1650620"/>
            <a:ext cx="5497513" cy="455043"/>
          </a:xfrm>
        </p:spPr>
        <p:txBody>
          <a:bodyPr/>
          <a:lstStyle/>
          <a:p>
            <a:pPr marL="0" indent="0">
              <a:buNone/>
            </a:pPr>
            <a:r>
              <a:rPr lang="de-DE" b="1" dirty="0"/>
              <a:t>LDA mit 7 Themen:</a:t>
            </a:r>
          </a:p>
        </p:txBody>
      </p:sp>
      <p:sp>
        <p:nvSpPr>
          <p:cNvPr id="4" name="Inhaltsplatzhalter 3">
            <a:extLst>
              <a:ext uri="{FF2B5EF4-FFF2-40B4-BE49-F238E27FC236}">
                <a16:creationId xmlns:a16="http://schemas.microsoft.com/office/drawing/2014/main" id="{1B7A64FE-4768-A543-84D6-5614AF3D0141}"/>
              </a:ext>
            </a:extLst>
          </p:cNvPr>
          <p:cNvSpPr>
            <a:spLocks noGrp="1"/>
          </p:cNvSpPr>
          <p:nvPr>
            <p:ph sz="quarter" idx="4294967295"/>
          </p:nvPr>
        </p:nvSpPr>
        <p:spPr>
          <a:xfrm>
            <a:off x="5878412" y="1650620"/>
            <a:ext cx="5497512" cy="555239"/>
          </a:xfrm>
        </p:spPr>
        <p:txBody>
          <a:bodyPr/>
          <a:lstStyle/>
          <a:p>
            <a:pPr marL="0" indent="0">
              <a:buNone/>
            </a:pPr>
            <a:r>
              <a:rPr lang="de-DE" b="1" dirty="0"/>
              <a:t>LDA mit 6 Themen:</a:t>
            </a:r>
          </a:p>
          <a:p>
            <a:pPr marL="0" indent="0">
              <a:buNone/>
            </a:pPr>
            <a:endParaRPr lang="de-DE" dirty="0"/>
          </a:p>
          <a:p>
            <a:pPr marL="0" indent="0">
              <a:buNone/>
            </a:pPr>
            <a:endParaRPr lang="de-DE" dirty="0"/>
          </a:p>
        </p:txBody>
      </p:sp>
      <p:grpSp>
        <p:nvGrpSpPr>
          <p:cNvPr id="15" name="Gruppieren 14">
            <a:extLst>
              <a:ext uri="{FF2B5EF4-FFF2-40B4-BE49-F238E27FC236}">
                <a16:creationId xmlns:a16="http://schemas.microsoft.com/office/drawing/2014/main" id="{6364CCB3-AFAC-5245-98AE-E36B617E5635}"/>
              </a:ext>
            </a:extLst>
          </p:cNvPr>
          <p:cNvGrpSpPr/>
          <p:nvPr/>
        </p:nvGrpSpPr>
        <p:grpSpPr>
          <a:xfrm>
            <a:off x="87442" y="2354772"/>
            <a:ext cx="11894025" cy="2800598"/>
            <a:chOff x="217464" y="1785074"/>
            <a:chExt cx="11894025" cy="2800598"/>
          </a:xfrm>
        </p:grpSpPr>
        <p:pic>
          <p:nvPicPr>
            <p:cNvPr id="5" name="Grafik 4">
              <a:extLst>
                <a:ext uri="{FF2B5EF4-FFF2-40B4-BE49-F238E27FC236}">
                  <a16:creationId xmlns:a16="http://schemas.microsoft.com/office/drawing/2014/main" id="{3492BECA-2AB0-3E4A-B68C-05935F56DE23}"/>
                </a:ext>
              </a:extLst>
            </p:cNvPr>
            <p:cNvPicPr/>
            <p:nvPr/>
          </p:nvPicPr>
          <p:blipFill rotWithShape="1">
            <a:blip r:embed="rId3"/>
            <a:srcRect r="3606"/>
            <a:stretch/>
          </p:blipFill>
          <p:spPr>
            <a:xfrm>
              <a:off x="217464" y="1785074"/>
              <a:ext cx="5549321" cy="2800598"/>
            </a:xfrm>
            <a:prstGeom prst="rect">
              <a:avLst/>
            </a:prstGeom>
            <a:ln>
              <a:solidFill>
                <a:schemeClr val="tx1"/>
              </a:solidFill>
            </a:ln>
          </p:spPr>
        </p:pic>
        <p:pic>
          <p:nvPicPr>
            <p:cNvPr id="6" name="Inhaltsplatzhalter 3">
              <a:hlinkClick r:id="rId4"/>
              <a:extLst>
                <a:ext uri="{FF2B5EF4-FFF2-40B4-BE49-F238E27FC236}">
                  <a16:creationId xmlns:a16="http://schemas.microsoft.com/office/drawing/2014/main" id="{F6749613-F29A-2F4D-98AD-4C7F1F3CCEC7}"/>
                </a:ext>
              </a:extLst>
            </p:cNvPr>
            <p:cNvPicPr>
              <a:picLocks noChangeAspect="1"/>
            </p:cNvPicPr>
            <p:nvPr/>
          </p:nvPicPr>
          <p:blipFill rotWithShape="1">
            <a:blip r:embed="rId5"/>
            <a:srcRect r="5446"/>
            <a:stretch/>
          </p:blipFill>
          <p:spPr>
            <a:xfrm>
              <a:off x="5963711" y="1785074"/>
              <a:ext cx="6147778" cy="2800598"/>
            </a:xfrm>
            <a:prstGeom prst="rect">
              <a:avLst/>
            </a:prstGeom>
            <a:ln>
              <a:solidFill>
                <a:schemeClr val="tx1"/>
              </a:solidFill>
            </a:ln>
          </p:spPr>
        </p:pic>
      </p:grpSp>
      <p:sp>
        <p:nvSpPr>
          <p:cNvPr id="7" name="Textfeld 6">
            <a:extLst>
              <a:ext uri="{FF2B5EF4-FFF2-40B4-BE49-F238E27FC236}">
                <a16:creationId xmlns:a16="http://schemas.microsoft.com/office/drawing/2014/main" id="{3E1287F7-DCC4-1144-A371-722C27F1786E}"/>
              </a:ext>
            </a:extLst>
          </p:cNvPr>
          <p:cNvSpPr txBox="1"/>
          <p:nvPr/>
        </p:nvSpPr>
        <p:spPr>
          <a:xfrm>
            <a:off x="217949" y="5550077"/>
            <a:ext cx="5435021" cy="73866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de-DE" sz="1600" dirty="0"/>
              <a:t>Starke Überschneidungen zwischen Thema 1 und 4</a:t>
            </a:r>
          </a:p>
          <a:p>
            <a:pPr marL="285750" indent="-285750">
              <a:buFont typeface="Arial" panose="020B0604020202020204" pitchFamily="34" charset="0"/>
              <a:buChar char="•"/>
            </a:pPr>
            <a:r>
              <a:rPr lang="de-DE" sz="1600" dirty="0"/>
              <a:t>Viele gleiche Wörter </a:t>
            </a:r>
          </a:p>
          <a:p>
            <a:pPr marL="285750" indent="-285750">
              <a:buFont typeface="Arial" panose="020B0604020202020204" pitchFamily="34" charset="0"/>
              <a:buChar char="•"/>
            </a:pPr>
            <a:r>
              <a:rPr lang="de-DE" sz="1600" dirty="0"/>
              <a:t>Zusammenfassung zu einem Thema</a:t>
            </a:r>
          </a:p>
        </p:txBody>
      </p:sp>
      <p:sp>
        <p:nvSpPr>
          <p:cNvPr id="8" name="Textfeld 7">
            <a:extLst>
              <a:ext uri="{FF2B5EF4-FFF2-40B4-BE49-F238E27FC236}">
                <a16:creationId xmlns:a16="http://schemas.microsoft.com/office/drawing/2014/main" id="{14BAE78C-6ABF-C146-A5CA-ACFB8CBDFEE3}"/>
              </a:ext>
            </a:extLst>
          </p:cNvPr>
          <p:cNvSpPr txBox="1"/>
          <p:nvPr/>
        </p:nvSpPr>
        <p:spPr>
          <a:xfrm>
            <a:off x="6043834" y="5631193"/>
            <a:ext cx="5474020" cy="49244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de-DE" sz="1600" dirty="0"/>
              <a:t>Gut getrennte Themen </a:t>
            </a:r>
          </a:p>
          <a:p>
            <a:pPr marL="285750" indent="-285750">
              <a:buFont typeface="Arial" panose="020B0604020202020204" pitchFamily="34" charset="0"/>
              <a:buChar char="•"/>
            </a:pPr>
            <a:r>
              <a:rPr lang="de-DE" sz="1600" dirty="0"/>
              <a:t>Kleine Überschneidung bei Kundenthemen </a:t>
            </a:r>
          </a:p>
        </p:txBody>
      </p:sp>
      <p:sp>
        <p:nvSpPr>
          <p:cNvPr id="9" name="Pfeil nach rechts 8">
            <a:extLst>
              <a:ext uri="{FF2B5EF4-FFF2-40B4-BE49-F238E27FC236}">
                <a16:creationId xmlns:a16="http://schemas.microsoft.com/office/drawing/2014/main" id="{48D65405-5AB9-1546-9DE2-849F3B7968BF}"/>
              </a:ext>
            </a:extLst>
          </p:cNvPr>
          <p:cNvSpPr/>
          <p:nvPr/>
        </p:nvSpPr>
        <p:spPr>
          <a:xfrm>
            <a:off x="4792507" y="5738835"/>
            <a:ext cx="1160968" cy="517386"/>
          </a:xfrm>
          <a:prstGeom prst="rightArrow">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cxnSp>
        <p:nvCxnSpPr>
          <p:cNvPr id="10" name="Gerader Verbinder 9">
            <a:extLst>
              <a:ext uri="{FF2B5EF4-FFF2-40B4-BE49-F238E27FC236}">
                <a16:creationId xmlns:a16="http://schemas.microsoft.com/office/drawing/2014/main" id="{2D24EE25-8F19-44F1-B1B3-97408EFAB416}"/>
              </a:ext>
            </a:extLst>
          </p:cNvPr>
          <p:cNvCxnSpPr>
            <a:cxnSpLocks/>
          </p:cNvCxnSpPr>
          <p:nvPr/>
        </p:nvCxnSpPr>
        <p:spPr>
          <a:xfrm>
            <a:off x="219456" y="6444000"/>
            <a:ext cx="11762012" cy="0"/>
          </a:xfrm>
          <a:prstGeom prst="line">
            <a:avLst/>
          </a:prstGeom>
          <a:ln>
            <a:solidFill>
              <a:srgbClr val="506483"/>
            </a:solidFill>
            <a:tailEnd type="none"/>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7C3DBD2-0B90-4684-BCDB-632683F3FF36}"/>
              </a:ext>
            </a:extLst>
          </p:cNvPr>
          <p:cNvCxnSpPr>
            <a:cxnSpLocks/>
          </p:cNvCxnSpPr>
          <p:nvPr/>
        </p:nvCxnSpPr>
        <p:spPr>
          <a:xfrm>
            <a:off x="219456" y="1436400"/>
            <a:ext cx="11762012"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2" name="Rechteck 11">
            <a:extLst>
              <a:ext uri="{FF2B5EF4-FFF2-40B4-BE49-F238E27FC236}">
                <a16:creationId xmlns:a16="http://schemas.microsoft.com/office/drawing/2014/main" id="{C6FE212E-1992-4C5D-B78A-E6DDC672D5DA}"/>
              </a:ext>
            </a:extLst>
          </p:cNvPr>
          <p:cNvSpPr/>
          <p:nvPr/>
        </p:nvSpPr>
        <p:spPr>
          <a:xfrm>
            <a:off x="87441" y="3321366"/>
            <a:ext cx="639301" cy="857250"/>
          </a:xfrm>
          <a:prstGeom prst="rect">
            <a:avLst/>
          </a:prstGeom>
          <a:noFill/>
          <a:ln w="28575">
            <a:solidFill>
              <a:srgbClr val="FFC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3" name="Rechteck 12">
            <a:extLst>
              <a:ext uri="{FF2B5EF4-FFF2-40B4-BE49-F238E27FC236}">
                <a16:creationId xmlns:a16="http://schemas.microsoft.com/office/drawing/2014/main" id="{6A4B7048-BFE2-4EA7-A041-DF1D10DFDFBC}"/>
              </a:ext>
            </a:extLst>
          </p:cNvPr>
          <p:cNvSpPr/>
          <p:nvPr/>
        </p:nvSpPr>
        <p:spPr>
          <a:xfrm>
            <a:off x="342900" y="4476750"/>
            <a:ext cx="742950" cy="108922"/>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1524075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A25ED-B1D0-44DF-8372-C85DE1418055}"/>
              </a:ext>
            </a:extLst>
          </p:cNvPr>
          <p:cNvSpPr>
            <a:spLocks noGrp="1"/>
          </p:cNvSpPr>
          <p:nvPr>
            <p:ph type="title"/>
          </p:nvPr>
        </p:nvSpPr>
        <p:spPr/>
        <p:txBody>
          <a:bodyPr/>
          <a:lstStyle/>
          <a:p>
            <a:r>
              <a:rPr lang="de-DE" sz="2800" b="0" dirty="0">
                <a:solidFill>
                  <a:schemeClr val="bg1"/>
                </a:solidFill>
              </a:rPr>
              <a:t>Die PyLDAvis Visualisierung zeigt globale beziehungen zwischen den themen.</a:t>
            </a:r>
            <a:br>
              <a:rPr lang="de-DE" sz="2800" dirty="0">
                <a:solidFill>
                  <a:schemeClr val="bg1"/>
                </a:solidFill>
              </a:rPr>
            </a:br>
            <a:endParaRPr lang="de-DE" sz="2800" b="0" dirty="0">
              <a:solidFill>
                <a:schemeClr val="bg1"/>
              </a:solidFill>
            </a:endParaRPr>
          </a:p>
        </p:txBody>
      </p:sp>
      <p:pic>
        <p:nvPicPr>
          <p:cNvPr id="13" name="Inhaltsplatzhalter 3">
            <a:hlinkClick r:id="rId3"/>
            <a:extLst>
              <a:ext uri="{FF2B5EF4-FFF2-40B4-BE49-F238E27FC236}">
                <a16:creationId xmlns:a16="http://schemas.microsoft.com/office/drawing/2014/main" id="{95B2154C-B64B-4E46-B5AE-E8E283ECD341}"/>
              </a:ext>
            </a:extLst>
          </p:cNvPr>
          <p:cNvPicPr>
            <a:picLocks noGrp="1" noChangeAspect="1"/>
          </p:cNvPicPr>
          <p:nvPr>
            <p:ph sz="quarter" idx="4294967295"/>
          </p:nvPr>
        </p:nvPicPr>
        <p:blipFill rotWithShape="1">
          <a:blip r:embed="rId4"/>
          <a:srcRect r="6763"/>
          <a:stretch/>
        </p:blipFill>
        <p:spPr>
          <a:xfrm>
            <a:off x="0" y="2437189"/>
            <a:ext cx="6835283" cy="3302000"/>
          </a:xfrm>
          <a:prstGeom prst="rect">
            <a:avLst/>
          </a:prstGeom>
          <a:ln>
            <a:solidFill>
              <a:schemeClr val="bg1"/>
            </a:solidFill>
          </a:ln>
        </p:spPr>
      </p:pic>
      <p:cxnSp>
        <p:nvCxnSpPr>
          <p:cNvPr id="7" name="Gerader Verbinder 6">
            <a:extLst>
              <a:ext uri="{FF2B5EF4-FFF2-40B4-BE49-F238E27FC236}">
                <a16:creationId xmlns:a16="http://schemas.microsoft.com/office/drawing/2014/main" id="{B7D5DF27-F809-4D85-8A09-FADDEFAD2CEC}"/>
              </a:ext>
            </a:extLst>
          </p:cNvPr>
          <p:cNvCxnSpPr>
            <a:cxnSpLocks/>
          </p:cNvCxnSpPr>
          <p:nvPr/>
        </p:nvCxnSpPr>
        <p:spPr>
          <a:xfrm>
            <a:off x="0" y="14364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Rechteck 19">
            <a:extLst>
              <a:ext uri="{FF2B5EF4-FFF2-40B4-BE49-F238E27FC236}">
                <a16:creationId xmlns:a16="http://schemas.microsoft.com/office/drawing/2014/main" id="{F5E059BC-1710-4E6B-B619-AB8F3FD64887}"/>
              </a:ext>
            </a:extLst>
          </p:cNvPr>
          <p:cNvSpPr/>
          <p:nvPr/>
        </p:nvSpPr>
        <p:spPr>
          <a:xfrm>
            <a:off x="7124700" y="1594445"/>
            <a:ext cx="4856768" cy="7920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sz="1400" dirty="0">
                <a:solidFill>
                  <a:srgbClr val="7C98AA"/>
                </a:solidFill>
              </a:rPr>
              <a:t>Mittelpunkte </a:t>
            </a:r>
            <a:r>
              <a:rPr lang="de-DE" sz="1400" dirty="0">
                <a:solidFill>
                  <a:schemeClr val="tx1"/>
                </a:solidFill>
              </a:rPr>
              <a:t>der Kreise: Position des Themas</a:t>
            </a:r>
          </a:p>
        </p:txBody>
      </p:sp>
      <p:sp>
        <p:nvSpPr>
          <p:cNvPr id="21" name="Rechteck 20">
            <a:extLst>
              <a:ext uri="{FF2B5EF4-FFF2-40B4-BE49-F238E27FC236}">
                <a16:creationId xmlns:a16="http://schemas.microsoft.com/office/drawing/2014/main" id="{0C377096-D16B-4091-9158-3202DBC1E611}"/>
              </a:ext>
            </a:extLst>
          </p:cNvPr>
          <p:cNvSpPr/>
          <p:nvPr/>
        </p:nvSpPr>
        <p:spPr>
          <a:xfrm>
            <a:off x="7124699" y="2484914"/>
            <a:ext cx="4856769" cy="7920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sz="1400" dirty="0">
                <a:solidFill>
                  <a:srgbClr val="7C98AA"/>
                </a:solidFill>
              </a:rPr>
              <a:t>Positionierung</a:t>
            </a:r>
            <a:r>
              <a:rPr lang="de-DE" sz="1400" dirty="0">
                <a:solidFill>
                  <a:schemeClr val="tx1"/>
                </a:solidFill>
              </a:rPr>
              <a:t> der Themen: semantische Ähnlichkeit</a:t>
            </a:r>
          </a:p>
        </p:txBody>
      </p:sp>
      <p:cxnSp>
        <p:nvCxnSpPr>
          <p:cNvPr id="26" name="Gerader Verbinder 25">
            <a:extLst>
              <a:ext uri="{FF2B5EF4-FFF2-40B4-BE49-F238E27FC236}">
                <a16:creationId xmlns:a16="http://schemas.microsoft.com/office/drawing/2014/main" id="{8B4448AC-FFE3-4AA3-9113-59BA38045A82}"/>
              </a:ext>
            </a:extLst>
          </p:cNvPr>
          <p:cNvCxnSpPr>
            <a:cxnSpLocks/>
          </p:cNvCxnSpPr>
          <p:nvPr/>
        </p:nvCxnSpPr>
        <p:spPr>
          <a:xfrm>
            <a:off x="0" y="64440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28CBAD42-F127-4D24-8B8E-09F42FE8C4A9}"/>
              </a:ext>
            </a:extLst>
          </p:cNvPr>
          <p:cNvSpPr/>
          <p:nvPr/>
        </p:nvSpPr>
        <p:spPr>
          <a:xfrm>
            <a:off x="7124698" y="3408706"/>
            <a:ext cx="4856770" cy="7920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sz="1400" dirty="0">
                <a:solidFill>
                  <a:srgbClr val="7C98AA"/>
                </a:solidFill>
              </a:rPr>
              <a:t>Größe</a:t>
            </a:r>
            <a:r>
              <a:rPr lang="de-DE" sz="1400" dirty="0">
                <a:solidFill>
                  <a:schemeClr val="tx1"/>
                </a:solidFill>
              </a:rPr>
              <a:t> der Themen:  Wichtigkeit der einzelnen Themen</a:t>
            </a:r>
          </a:p>
        </p:txBody>
      </p:sp>
      <p:cxnSp>
        <p:nvCxnSpPr>
          <p:cNvPr id="8" name="Gerader Verbinder 7">
            <a:extLst>
              <a:ext uri="{FF2B5EF4-FFF2-40B4-BE49-F238E27FC236}">
                <a16:creationId xmlns:a16="http://schemas.microsoft.com/office/drawing/2014/main" id="{509097F6-DF29-434A-8261-8A458DD7D498}"/>
              </a:ext>
            </a:extLst>
          </p:cNvPr>
          <p:cNvCxnSpPr/>
          <p:nvPr/>
        </p:nvCxnSpPr>
        <p:spPr>
          <a:xfrm>
            <a:off x="6953250" y="1528341"/>
            <a:ext cx="0" cy="4818915"/>
          </a:xfrm>
          <a:prstGeom prst="line">
            <a:avLst/>
          </a:prstGeom>
          <a:ln w="12700">
            <a:solidFill>
              <a:schemeClr val="accent3">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57BCAD4-DFCF-44BE-B8BB-D714F32144D2}"/>
              </a:ext>
            </a:extLst>
          </p:cNvPr>
          <p:cNvCxnSpPr>
            <a:cxnSpLocks/>
          </p:cNvCxnSpPr>
          <p:nvPr/>
        </p:nvCxnSpPr>
        <p:spPr>
          <a:xfrm>
            <a:off x="6953250" y="4746266"/>
            <a:ext cx="5214339" cy="43233"/>
          </a:xfrm>
          <a:prstGeom prst="line">
            <a:avLst/>
          </a:prstGeom>
          <a:ln w="19050">
            <a:solidFill>
              <a:srgbClr val="DEE5ED"/>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Gleichschenkliges Dreieck 10">
            <a:extLst>
              <a:ext uri="{FF2B5EF4-FFF2-40B4-BE49-F238E27FC236}">
                <a16:creationId xmlns:a16="http://schemas.microsoft.com/office/drawing/2014/main" id="{6DDB1730-0C4D-4D03-97B0-567DC46D352E}"/>
              </a:ext>
            </a:extLst>
          </p:cNvPr>
          <p:cNvSpPr/>
          <p:nvPr/>
        </p:nvSpPr>
        <p:spPr>
          <a:xfrm rot="5400000">
            <a:off x="5851446" y="4936878"/>
            <a:ext cx="1577119" cy="1298544"/>
          </a:xfrm>
          <a:prstGeom prst="triangle">
            <a:avLst/>
          </a:prstGeom>
          <a:solidFill>
            <a:srgbClr val="7C98A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rgbClr val="7C98AA"/>
              </a:solidFill>
            </a:endParaRPr>
          </a:p>
        </p:txBody>
      </p:sp>
      <p:grpSp>
        <p:nvGrpSpPr>
          <p:cNvPr id="5" name="Gruppieren 4">
            <a:extLst>
              <a:ext uri="{FF2B5EF4-FFF2-40B4-BE49-F238E27FC236}">
                <a16:creationId xmlns:a16="http://schemas.microsoft.com/office/drawing/2014/main" id="{12E3F2BF-5BDA-8F45-81A0-9077B1F578BB}"/>
              </a:ext>
            </a:extLst>
          </p:cNvPr>
          <p:cNvGrpSpPr/>
          <p:nvPr/>
        </p:nvGrpSpPr>
        <p:grpSpPr>
          <a:xfrm>
            <a:off x="7488291" y="4979167"/>
            <a:ext cx="4225340" cy="1011579"/>
            <a:chOff x="7492092" y="4594774"/>
            <a:chExt cx="4225340" cy="1011579"/>
          </a:xfrm>
        </p:grpSpPr>
        <p:grpSp>
          <p:nvGrpSpPr>
            <p:cNvPr id="19" name="Gruppieren 18">
              <a:extLst>
                <a:ext uri="{FF2B5EF4-FFF2-40B4-BE49-F238E27FC236}">
                  <a16:creationId xmlns:a16="http://schemas.microsoft.com/office/drawing/2014/main" id="{AC92268B-6D49-4F80-8046-F0A8352F876B}"/>
                </a:ext>
              </a:extLst>
            </p:cNvPr>
            <p:cNvGrpSpPr/>
            <p:nvPr/>
          </p:nvGrpSpPr>
          <p:grpSpPr>
            <a:xfrm>
              <a:off x="7492092" y="4594774"/>
              <a:ext cx="4165055" cy="255551"/>
              <a:chOff x="7509711" y="4421139"/>
              <a:chExt cx="4165055" cy="255551"/>
            </a:xfrm>
          </p:grpSpPr>
          <p:sp>
            <p:nvSpPr>
              <p:cNvPr id="32" name="Rechteck 31">
                <a:extLst>
                  <a:ext uri="{FF2B5EF4-FFF2-40B4-BE49-F238E27FC236}">
                    <a16:creationId xmlns:a16="http://schemas.microsoft.com/office/drawing/2014/main" id="{C0967224-3BC1-448B-ACDD-DEB0BBD1AE2A}"/>
                  </a:ext>
                </a:extLst>
              </p:cNvPr>
              <p:cNvSpPr/>
              <p:nvPr/>
            </p:nvSpPr>
            <p:spPr>
              <a:xfrm>
                <a:off x="7509711" y="4421139"/>
                <a:ext cx="310314" cy="255551"/>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endParaRPr lang="de-DE" dirty="0">
                  <a:solidFill>
                    <a:schemeClr val="tx1"/>
                  </a:solidFill>
                </a:endParaRPr>
              </a:p>
            </p:txBody>
          </p:sp>
          <p:sp>
            <p:nvSpPr>
              <p:cNvPr id="12" name="Textfeld 11">
                <a:extLst>
                  <a:ext uri="{FF2B5EF4-FFF2-40B4-BE49-F238E27FC236}">
                    <a16:creationId xmlns:a16="http://schemas.microsoft.com/office/drawing/2014/main" id="{E2A27CDA-D385-4B28-91C3-DB24BB290044}"/>
                  </a:ext>
                </a:extLst>
              </p:cNvPr>
              <p:cNvSpPr txBox="1"/>
              <p:nvPr/>
            </p:nvSpPr>
            <p:spPr>
              <a:xfrm>
                <a:off x="7915768" y="4430469"/>
                <a:ext cx="3758998" cy="246221"/>
              </a:xfrm>
              <a:prstGeom prst="rect">
                <a:avLst/>
              </a:prstGeom>
              <a:noFill/>
            </p:spPr>
            <p:txBody>
              <a:bodyPr wrap="square" lIns="0" tIns="0" rIns="0" bIns="0" rtlCol="0">
                <a:spAutoFit/>
              </a:bodyPr>
              <a:lstStyle/>
              <a:p>
                <a:r>
                  <a:rPr lang="de-DE" sz="1600" dirty="0">
                    <a:solidFill>
                      <a:schemeClr val="bg1"/>
                    </a:solidFill>
                  </a:rPr>
                  <a:t>Thema Autoabholung am wichtigsten</a:t>
                </a:r>
              </a:p>
            </p:txBody>
          </p:sp>
        </p:grpSp>
        <p:grpSp>
          <p:nvGrpSpPr>
            <p:cNvPr id="35" name="Gruppieren 34">
              <a:extLst>
                <a:ext uri="{FF2B5EF4-FFF2-40B4-BE49-F238E27FC236}">
                  <a16:creationId xmlns:a16="http://schemas.microsoft.com/office/drawing/2014/main" id="{C6C5DC2E-AE06-49F9-A73F-73C404E9E4CB}"/>
                </a:ext>
              </a:extLst>
            </p:cNvPr>
            <p:cNvGrpSpPr/>
            <p:nvPr/>
          </p:nvGrpSpPr>
          <p:grpSpPr>
            <a:xfrm>
              <a:off x="7497335" y="5104581"/>
              <a:ext cx="4220097" cy="501772"/>
              <a:chOff x="7509711" y="5201550"/>
              <a:chExt cx="4220097" cy="501772"/>
            </a:xfrm>
          </p:grpSpPr>
          <p:sp>
            <p:nvSpPr>
              <p:cNvPr id="33" name="Rechteck 32">
                <a:extLst>
                  <a:ext uri="{FF2B5EF4-FFF2-40B4-BE49-F238E27FC236}">
                    <a16:creationId xmlns:a16="http://schemas.microsoft.com/office/drawing/2014/main" id="{017BD535-30FA-405B-84E0-7AD5E90BF6BE}"/>
                  </a:ext>
                </a:extLst>
              </p:cNvPr>
              <p:cNvSpPr/>
              <p:nvPr/>
            </p:nvSpPr>
            <p:spPr>
              <a:xfrm>
                <a:off x="7509711" y="5201550"/>
                <a:ext cx="310314" cy="255551"/>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endParaRPr lang="de-DE" dirty="0">
                  <a:solidFill>
                    <a:schemeClr val="tx1"/>
                  </a:solidFill>
                </a:endParaRPr>
              </a:p>
            </p:txBody>
          </p:sp>
          <p:sp>
            <p:nvSpPr>
              <p:cNvPr id="34" name="Textfeld 33">
                <a:extLst>
                  <a:ext uri="{FF2B5EF4-FFF2-40B4-BE49-F238E27FC236}">
                    <a16:creationId xmlns:a16="http://schemas.microsoft.com/office/drawing/2014/main" id="{6BC84840-2978-4CBA-9274-4C8DB69EF68F}"/>
                  </a:ext>
                </a:extLst>
              </p:cNvPr>
              <p:cNvSpPr txBox="1"/>
              <p:nvPr/>
            </p:nvSpPr>
            <p:spPr>
              <a:xfrm>
                <a:off x="7934115" y="5210879"/>
                <a:ext cx="3795693" cy="492443"/>
              </a:xfrm>
              <a:prstGeom prst="rect">
                <a:avLst/>
              </a:prstGeom>
              <a:noFill/>
            </p:spPr>
            <p:txBody>
              <a:bodyPr wrap="square" lIns="0" tIns="0" rIns="0" bIns="0" rtlCol="0">
                <a:spAutoFit/>
              </a:bodyPr>
              <a:lstStyle/>
              <a:p>
                <a:r>
                  <a:rPr lang="de-DE" sz="1600" dirty="0">
                    <a:solidFill>
                      <a:schemeClr val="bg1"/>
                    </a:solidFill>
                  </a:rPr>
                  <a:t>Verkaufsprozess &amp; Kundenzufriedenheit semantisch am ähnlichsten</a:t>
                </a:r>
              </a:p>
            </p:txBody>
          </p:sp>
        </p:grpSp>
      </p:grpSp>
      <p:sp>
        <p:nvSpPr>
          <p:cNvPr id="6" name="Rechteck 5">
            <a:extLst>
              <a:ext uri="{FF2B5EF4-FFF2-40B4-BE49-F238E27FC236}">
                <a16:creationId xmlns:a16="http://schemas.microsoft.com/office/drawing/2014/main" id="{0EEEE026-081A-4158-8A5D-19821F90F0CC}"/>
              </a:ext>
            </a:extLst>
          </p:cNvPr>
          <p:cNvSpPr/>
          <p:nvPr/>
        </p:nvSpPr>
        <p:spPr>
          <a:xfrm>
            <a:off x="400050" y="2959704"/>
            <a:ext cx="1154435" cy="232697"/>
          </a:xfrm>
          <a:prstGeom prst="rect">
            <a:avLst/>
          </a:prstGeom>
          <a:solidFill>
            <a:schemeClr val="bg1">
              <a:lumMod val="85000"/>
              <a:alpha val="5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sz="1200" dirty="0">
                <a:solidFill>
                  <a:schemeClr val="tx1"/>
                </a:solidFill>
              </a:rPr>
              <a:t>Problemlösung</a:t>
            </a:r>
            <a:endParaRPr lang="de-DE" sz="1050" dirty="0">
              <a:solidFill>
                <a:schemeClr val="tx1"/>
              </a:solidFill>
            </a:endParaRPr>
          </a:p>
        </p:txBody>
      </p:sp>
      <p:sp>
        <p:nvSpPr>
          <p:cNvPr id="9" name="Rechteck 8">
            <a:extLst>
              <a:ext uri="{FF2B5EF4-FFF2-40B4-BE49-F238E27FC236}">
                <a16:creationId xmlns:a16="http://schemas.microsoft.com/office/drawing/2014/main" id="{2CD12481-2BFD-41C4-A346-13014A0FC314}"/>
              </a:ext>
            </a:extLst>
          </p:cNvPr>
          <p:cNvSpPr/>
          <p:nvPr/>
        </p:nvSpPr>
        <p:spPr>
          <a:xfrm>
            <a:off x="1784289" y="3003647"/>
            <a:ext cx="1465426" cy="228379"/>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sz="1200" dirty="0">
                <a:solidFill>
                  <a:schemeClr val="tx1"/>
                </a:solidFill>
              </a:rPr>
              <a:t>Händlerpersonal</a:t>
            </a:r>
          </a:p>
        </p:txBody>
      </p:sp>
      <p:sp>
        <p:nvSpPr>
          <p:cNvPr id="14" name="Rechteck 13">
            <a:extLst>
              <a:ext uri="{FF2B5EF4-FFF2-40B4-BE49-F238E27FC236}">
                <a16:creationId xmlns:a16="http://schemas.microsoft.com/office/drawing/2014/main" id="{5B284892-C02B-4422-9205-2D97D03261CF}"/>
              </a:ext>
            </a:extLst>
          </p:cNvPr>
          <p:cNvSpPr/>
          <p:nvPr/>
        </p:nvSpPr>
        <p:spPr>
          <a:xfrm>
            <a:off x="1554485" y="5283358"/>
            <a:ext cx="1662101" cy="228667"/>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sz="1200" dirty="0">
                <a:solidFill>
                  <a:schemeClr val="tx1"/>
                </a:solidFill>
              </a:rPr>
              <a:t>Kundenzufriedenheit</a:t>
            </a:r>
          </a:p>
        </p:txBody>
      </p:sp>
      <p:sp>
        <p:nvSpPr>
          <p:cNvPr id="15" name="Rechteck 14">
            <a:extLst>
              <a:ext uri="{FF2B5EF4-FFF2-40B4-BE49-F238E27FC236}">
                <a16:creationId xmlns:a16="http://schemas.microsoft.com/office/drawing/2014/main" id="{34B71523-CC2D-47C0-BCE3-8196B85CB971}"/>
              </a:ext>
            </a:extLst>
          </p:cNvPr>
          <p:cNvSpPr/>
          <p:nvPr/>
        </p:nvSpPr>
        <p:spPr>
          <a:xfrm>
            <a:off x="1738912" y="4202175"/>
            <a:ext cx="1190621" cy="207632"/>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sz="1200" dirty="0">
                <a:solidFill>
                  <a:schemeClr val="tx1"/>
                </a:solidFill>
              </a:rPr>
              <a:t>Verkaufsprozess</a:t>
            </a:r>
          </a:p>
        </p:txBody>
      </p:sp>
      <p:sp>
        <p:nvSpPr>
          <p:cNvPr id="16" name="Rechteck 15">
            <a:extLst>
              <a:ext uri="{FF2B5EF4-FFF2-40B4-BE49-F238E27FC236}">
                <a16:creationId xmlns:a16="http://schemas.microsoft.com/office/drawing/2014/main" id="{18299B1A-84FA-4D54-8D53-DC21D3EF9FE3}"/>
              </a:ext>
            </a:extLst>
          </p:cNvPr>
          <p:cNvSpPr/>
          <p:nvPr/>
        </p:nvSpPr>
        <p:spPr>
          <a:xfrm>
            <a:off x="87538" y="4746266"/>
            <a:ext cx="1377714" cy="232901"/>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sz="1200" dirty="0">
                <a:solidFill>
                  <a:schemeClr val="tx1"/>
                </a:solidFill>
              </a:rPr>
              <a:t>Preisverhandlung</a:t>
            </a:r>
          </a:p>
        </p:txBody>
      </p:sp>
      <p:sp>
        <p:nvSpPr>
          <p:cNvPr id="17" name="Rechteck 16">
            <a:extLst>
              <a:ext uri="{FF2B5EF4-FFF2-40B4-BE49-F238E27FC236}">
                <a16:creationId xmlns:a16="http://schemas.microsoft.com/office/drawing/2014/main" id="{74225C89-E641-4946-BED6-61488FD75272}"/>
              </a:ext>
            </a:extLst>
          </p:cNvPr>
          <p:cNvSpPr/>
          <p:nvPr/>
        </p:nvSpPr>
        <p:spPr>
          <a:xfrm>
            <a:off x="168158" y="3803213"/>
            <a:ext cx="1085845" cy="207632"/>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sz="1200" dirty="0">
                <a:solidFill>
                  <a:schemeClr val="tx1"/>
                </a:solidFill>
              </a:rPr>
              <a:t>Autoabholung</a:t>
            </a:r>
          </a:p>
        </p:txBody>
      </p:sp>
      <p:sp>
        <p:nvSpPr>
          <p:cNvPr id="31" name="Rechteck 30">
            <a:extLst>
              <a:ext uri="{FF2B5EF4-FFF2-40B4-BE49-F238E27FC236}">
                <a16:creationId xmlns:a16="http://schemas.microsoft.com/office/drawing/2014/main" id="{63E65815-88A2-1D45-B1C0-408D35765E8D}"/>
              </a:ext>
            </a:extLst>
          </p:cNvPr>
          <p:cNvSpPr/>
          <p:nvPr/>
        </p:nvSpPr>
        <p:spPr>
          <a:xfrm>
            <a:off x="1130290" y="1588772"/>
            <a:ext cx="1217243" cy="610910"/>
          </a:xfrm>
          <a:prstGeom prst="rect">
            <a:avLst/>
          </a:prstGeom>
          <a:solidFill>
            <a:schemeClr val="bg1">
              <a:alpha val="7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sz="1400" dirty="0">
                <a:solidFill>
                  <a:schemeClr val="tx1"/>
                </a:solidFill>
              </a:rPr>
              <a:t>     </a:t>
            </a:r>
            <a:r>
              <a:rPr lang="de-DE" sz="1400" b="1" dirty="0">
                <a:solidFill>
                  <a:schemeClr val="tx1"/>
                </a:solidFill>
              </a:rPr>
              <a:t>Themen</a:t>
            </a:r>
            <a:r>
              <a:rPr lang="de-DE" sz="1400" dirty="0">
                <a:solidFill>
                  <a:schemeClr val="tx1"/>
                </a:solidFill>
              </a:rPr>
              <a:t>	</a:t>
            </a:r>
            <a:endParaRPr lang="de-DE" sz="1400" b="1" dirty="0">
              <a:solidFill>
                <a:schemeClr val="tx1"/>
              </a:solidFill>
            </a:endParaRPr>
          </a:p>
        </p:txBody>
      </p:sp>
      <p:sp>
        <p:nvSpPr>
          <p:cNvPr id="37" name="Rechteck 36">
            <a:extLst>
              <a:ext uri="{FF2B5EF4-FFF2-40B4-BE49-F238E27FC236}">
                <a16:creationId xmlns:a16="http://schemas.microsoft.com/office/drawing/2014/main" id="{C9A75FF2-EDBD-C641-A2C6-413497C140B2}"/>
              </a:ext>
            </a:extLst>
          </p:cNvPr>
          <p:cNvSpPr/>
          <p:nvPr/>
        </p:nvSpPr>
        <p:spPr>
          <a:xfrm>
            <a:off x="3737458" y="1591204"/>
            <a:ext cx="3097825" cy="608478"/>
          </a:xfrm>
          <a:prstGeom prst="rect">
            <a:avLst/>
          </a:prstGeom>
          <a:solidFill>
            <a:schemeClr val="bg1">
              <a:alpha val="7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sz="1400" b="1" dirty="0">
                <a:solidFill>
                  <a:schemeClr val="tx1"/>
                </a:solidFill>
              </a:rPr>
              <a:t>Histogramm mit den 30 wichtigsten Wörtern</a:t>
            </a:r>
            <a:r>
              <a:rPr lang="de-DE" sz="1400" dirty="0">
                <a:solidFill>
                  <a:schemeClr val="tx1"/>
                </a:solidFill>
              </a:rPr>
              <a:t>	</a:t>
            </a:r>
            <a:endParaRPr lang="de-DE" sz="1400" b="1" dirty="0">
              <a:solidFill>
                <a:schemeClr val="tx1"/>
              </a:solidFill>
            </a:endParaRPr>
          </a:p>
        </p:txBody>
      </p:sp>
    </p:spTree>
    <p:extLst>
      <p:ext uri="{BB962C8B-B14F-4D97-AF65-F5344CB8AC3E}">
        <p14:creationId xmlns:p14="http://schemas.microsoft.com/office/powerpoint/2010/main" val="3694304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A2B3474-FE58-4172-BBAF-00E9E4FF8C2F}"/>
              </a:ext>
            </a:extLst>
          </p:cNvPr>
          <p:cNvPicPr>
            <a:picLocks noChangeAspect="1"/>
          </p:cNvPicPr>
          <p:nvPr/>
        </p:nvPicPr>
        <p:blipFill rotWithShape="1">
          <a:blip r:embed="rId3">
            <a:extLst>
              <a:ext uri="{28A0092B-C50C-407E-A947-70E740481C1C}">
                <a14:useLocalDpi xmlns:a14="http://schemas.microsoft.com/office/drawing/2010/main" val="0"/>
              </a:ext>
            </a:extLst>
          </a:blip>
          <a:srcRect t="1377" r="43350" b="12259"/>
          <a:stretch/>
        </p:blipFill>
        <p:spPr>
          <a:xfrm>
            <a:off x="4940968" y="0"/>
            <a:ext cx="7251032" cy="6316872"/>
          </a:xfrm>
          <a:prstGeom prst="rect">
            <a:avLst/>
          </a:prstGeom>
        </p:spPr>
      </p:pic>
      <p:sp>
        <p:nvSpPr>
          <p:cNvPr id="5" name="Rechteck 4">
            <a:extLst>
              <a:ext uri="{FF2B5EF4-FFF2-40B4-BE49-F238E27FC236}">
                <a16:creationId xmlns:a16="http://schemas.microsoft.com/office/drawing/2014/main" id="{115E0B4C-4E42-4A47-BF66-1E5274DEBA16}"/>
              </a:ext>
            </a:extLst>
          </p:cNvPr>
          <p:cNvSpPr/>
          <p:nvPr/>
        </p:nvSpPr>
        <p:spPr>
          <a:xfrm>
            <a:off x="0" y="0"/>
            <a:ext cx="12291237" cy="6316872"/>
          </a:xfrm>
          <a:prstGeom prst="rect">
            <a:avLst/>
          </a:prstGeom>
          <a:gradFill flip="none" rotWithShape="1">
            <a:gsLst>
              <a:gs pos="0">
                <a:schemeClr val="accent1">
                  <a:lumMod val="5000"/>
                  <a:lumOff val="95000"/>
                  <a:alpha val="0"/>
                </a:schemeClr>
              </a:gs>
              <a:gs pos="54612">
                <a:srgbClr val="C9CED6">
                  <a:alpha val="98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extfeld 5">
            <a:extLst>
              <a:ext uri="{FF2B5EF4-FFF2-40B4-BE49-F238E27FC236}">
                <a16:creationId xmlns:a16="http://schemas.microsoft.com/office/drawing/2014/main" id="{227B497C-9D04-4728-939F-28BBCF5E3BD5}"/>
              </a:ext>
            </a:extLst>
          </p:cNvPr>
          <p:cNvSpPr txBox="1"/>
          <p:nvPr/>
        </p:nvSpPr>
        <p:spPr>
          <a:xfrm>
            <a:off x="329609" y="551759"/>
            <a:ext cx="2881424" cy="307777"/>
          </a:xfrm>
          <a:prstGeom prst="rect">
            <a:avLst/>
          </a:prstGeom>
          <a:noFill/>
        </p:spPr>
        <p:txBody>
          <a:bodyPr wrap="square" lIns="0" tIns="0" rIns="0" bIns="0" rtlCol="0">
            <a:spAutoFit/>
          </a:bodyPr>
          <a:lstStyle/>
          <a:p>
            <a:r>
              <a:rPr lang="de-DE" sz="2000" b="1" dirty="0"/>
              <a:t>Gliederung</a:t>
            </a:r>
          </a:p>
        </p:txBody>
      </p:sp>
      <p:sp>
        <p:nvSpPr>
          <p:cNvPr id="7" name="Rechteck 6">
            <a:extLst>
              <a:ext uri="{FF2B5EF4-FFF2-40B4-BE49-F238E27FC236}">
                <a16:creationId xmlns:a16="http://schemas.microsoft.com/office/drawing/2014/main" id="{EF435032-6A64-4915-8057-6EF729CAF688}"/>
              </a:ext>
            </a:extLst>
          </p:cNvPr>
          <p:cNvSpPr/>
          <p:nvPr/>
        </p:nvSpPr>
        <p:spPr>
          <a:xfrm>
            <a:off x="0" y="5150335"/>
            <a:ext cx="542260" cy="899999"/>
          </a:xfrm>
          <a:prstGeom prst="rect">
            <a:avLst/>
          </a:prstGeom>
          <a:solidFill>
            <a:srgbClr val="F2A95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7">
            <a:extLst>
              <a:ext uri="{FF2B5EF4-FFF2-40B4-BE49-F238E27FC236}">
                <a16:creationId xmlns:a16="http://schemas.microsoft.com/office/drawing/2014/main" id="{9ED0F3C2-56A2-441D-B601-7FCCAF16608F}"/>
              </a:ext>
            </a:extLst>
          </p:cNvPr>
          <p:cNvSpPr/>
          <p:nvPr/>
        </p:nvSpPr>
        <p:spPr>
          <a:xfrm>
            <a:off x="691116" y="1188000"/>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Textklassifikation anhand vorgegebener Regeln</a:t>
            </a:r>
          </a:p>
        </p:txBody>
      </p:sp>
      <p:sp>
        <p:nvSpPr>
          <p:cNvPr id="10" name="Rechteck 9">
            <a:extLst>
              <a:ext uri="{FF2B5EF4-FFF2-40B4-BE49-F238E27FC236}">
                <a16:creationId xmlns:a16="http://schemas.microsoft.com/office/drawing/2014/main" id="{47CD9E89-7928-460E-82BC-B2E38FEB53C0}"/>
              </a:ext>
            </a:extLst>
          </p:cNvPr>
          <p:cNvSpPr/>
          <p:nvPr/>
        </p:nvSpPr>
        <p:spPr>
          <a:xfrm>
            <a:off x="691115" y="2176012"/>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Automatische Themenidentifizierung: Topic Models </a:t>
            </a:r>
          </a:p>
        </p:txBody>
      </p:sp>
      <p:sp>
        <p:nvSpPr>
          <p:cNvPr id="11" name="Rechteck 10">
            <a:extLst>
              <a:ext uri="{FF2B5EF4-FFF2-40B4-BE49-F238E27FC236}">
                <a16:creationId xmlns:a16="http://schemas.microsoft.com/office/drawing/2014/main" id="{29F8EC1F-4A69-4F9D-87D4-6C8635804111}"/>
              </a:ext>
            </a:extLst>
          </p:cNvPr>
          <p:cNvSpPr/>
          <p:nvPr/>
        </p:nvSpPr>
        <p:spPr>
          <a:xfrm>
            <a:off x="691115" y="3167453"/>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Automatisierte Themenfindung mit LDA und </a:t>
            </a:r>
            <a:r>
              <a:rPr lang="de-DE" dirty="0" err="1">
                <a:solidFill>
                  <a:schemeClr val="tx1"/>
                </a:solidFill>
              </a:rPr>
              <a:t>Clusteringverfahren</a:t>
            </a:r>
            <a:endParaRPr lang="de-DE" dirty="0">
              <a:solidFill>
                <a:schemeClr val="tx1"/>
              </a:solidFill>
            </a:endParaRPr>
          </a:p>
        </p:txBody>
      </p:sp>
      <p:sp>
        <p:nvSpPr>
          <p:cNvPr id="12" name="Rechteck 11">
            <a:extLst>
              <a:ext uri="{FF2B5EF4-FFF2-40B4-BE49-F238E27FC236}">
                <a16:creationId xmlns:a16="http://schemas.microsoft.com/office/drawing/2014/main" id="{E8822955-23AB-4334-A871-CE26CC60112F}"/>
              </a:ext>
            </a:extLst>
          </p:cNvPr>
          <p:cNvSpPr/>
          <p:nvPr/>
        </p:nvSpPr>
        <p:spPr>
          <a:xfrm>
            <a:off x="691115" y="4158894"/>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Evaluation von Topic Models </a:t>
            </a:r>
          </a:p>
        </p:txBody>
      </p:sp>
      <p:sp>
        <p:nvSpPr>
          <p:cNvPr id="13" name="Rechteck 12">
            <a:extLst>
              <a:ext uri="{FF2B5EF4-FFF2-40B4-BE49-F238E27FC236}">
                <a16:creationId xmlns:a16="http://schemas.microsoft.com/office/drawing/2014/main" id="{C7C7957D-BFDD-48E9-A552-4542E26712C1}"/>
              </a:ext>
            </a:extLst>
          </p:cNvPr>
          <p:cNvSpPr/>
          <p:nvPr/>
        </p:nvSpPr>
        <p:spPr>
          <a:xfrm>
            <a:off x="691115" y="5150335"/>
            <a:ext cx="5252483"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Zusammenfassung</a:t>
            </a:r>
          </a:p>
        </p:txBody>
      </p:sp>
      <p:sp>
        <p:nvSpPr>
          <p:cNvPr id="2" name="Rechteck 1">
            <a:extLst>
              <a:ext uri="{FF2B5EF4-FFF2-40B4-BE49-F238E27FC236}">
                <a16:creationId xmlns:a16="http://schemas.microsoft.com/office/drawing/2014/main" id="{E503FA41-2EE9-5147-964A-ACAC94C2C7AA}"/>
              </a:ext>
            </a:extLst>
          </p:cNvPr>
          <p:cNvSpPr/>
          <p:nvPr/>
        </p:nvSpPr>
        <p:spPr>
          <a:xfrm>
            <a:off x="329609" y="6438900"/>
            <a:ext cx="10922591" cy="4191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4229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A6A56B24-0460-4C17-9637-8723C632D40E}"/>
              </a:ext>
            </a:extLst>
          </p:cNvPr>
          <p:cNvPicPr>
            <a:picLocks noChangeAspect="1"/>
          </p:cNvPicPr>
          <p:nvPr/>
        </p:nvPicPr>
        <p:blipFill rotWithShape="1">
          <a:blip r:embed="rId3">
            <a:alphaModFix amt="53000"/>
          </a:blip>
          <a:srcRect b="33690"/>
          <a:stretch/>
        </p:blipFill>
        <p:spPr>
          <a:xfrm>
            <a:off x="0" y="1714367"/>
            <a:ext cx="12192000" cy="4189633"/>
          </a:xfrm>
          <a:prstGeom prst="rect">
            <a:avLst/>
          </a:prstGeom>
        </p:spPr>
      </p:pic>
      <p:pic>
        <p:nvPicPr>
          <p:cNvPr id="32" name="Grafik 31">
            <a:extLst>
              <a:ext uri="{FF2B5EF4-FFF2-40B4-BE49-F238E27FC236}">
                <a16:creationId xmlns:a16="http://schemas.microsoft.com/office/drawing/2014/main" id="{F5EFDD23-5F7F-469C-85BB-9034FDD1D645}"/>
              </a:ext>
            </a:extLst>
          </p:cNvPr>
          <p:cNvPicPr>
            <a:picLocks noChangeAspect="1"/>
          </p:cNvPicPr>
          <p:nvPr/>
        </p:nvPicPr>
        <p:blipFill rotWithShape="1">
          <a:blip r:embed="rId4">
            <a:extLst>
              <a:ext uri="{28A0092B-C50C-407E-A947-70E740481C1C}">
                <a14:useLocalDpi xmlns:a14="http://schemas.microsoft.com/office/drawing/2010/main" val="0"/>
              </a:ext>
            </a:extLst>
          </a:blip>
          <a:srcRect l="15152" r="14303"/>
          <a:stretch/>
        </p:blipFill>
        <p:spPr>
          <a:xfrm>
            <a:off x="964409" y="3790621"/>
            <a:ext cx="906099" cy="854722"/>
          </a:xfrm>
          <a:prstGeom prst="rect">
            <a:avLst/>
          </a:prstGeom>
        </p:spPr>
      </p:pic>
      <p:sp>
        <p:nvSpPr>
          <p:cNvPr id="2" name="Titel 1">
            <a:extLst>
              <a:ext uri="{FF2B5EF4-FFF2-40B4-BE49-F238E27FC236}">
                <a16:creationId xmlns:a16="http://schemas.microsoft.com/office/drawing/2014/main" id="{F17D7C26-E6AE-654D-8495-4E1A4901A27B}"/>
              </a:ext>
            </a:extLst>
          </p:cNvPr>
          <p:cNvSpPr>
            <a:spLocks noGrp="1"/>
          </p:cNvSpPr>
          <p:nvPr>
            <p:ph type="title"/>
          </p:nvPr>
        </p:nvSpPr>
        <p:spPr/>
        <p:txBody>
          <a:bodyPr/>
          <a:lstStyle/>
          <a:p>
            <a:r>
              <a:rPr lang="de-DE" sz="2800" b="0" dirty="0">
                <a:solidFill>
                  <a:schemeClr val="bg1"/>
                </a:solidFill>
              </a:rPr>
              <a:t>Automatisierung schafft Vereinfachung.</a:t>
            </a:r>
          </a:p>
        </p:txBody>
      </p:sp>
      <p:pic>
        <p:nvPicPr>
          <p:cNvPr id="25" name="Inhaltsplatzhalter 4">
            <a:extLst>
              <a:ext uri="{FF2B5EF4-FFF2-40B4-BE49-F238E27FC236}">
                <a16:creationId xmlns:a16="http://schemas.microsoft.com/office/drawing/2014/main" id="{18C2A81D-63C3-48F1-9897-96AE1C87DAA8}"/>
              </a:ext>
            </a:extLst>
          </p:cNvPr>
          <p:cNvPicPr>
            <a:picLocks noGrp="1" noChangeAspect="1"/>
          </p:cNvPicPr>
          <p:nvPr>
            <p:ph sz="quarter" idx="4294967295"/>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12090" t="10325" r="11555" b="10112"/>
          <a:stretch/>
        </p:blipFill>
        <p:spPr>
          <a:xfrm>
            <a:off x="1048866" y="2836863"/>
            <a:ext cx="765175" cy="738187"/>
          </a:xfrm>
        </p:spPr>
      </p:pic>
      <p:cxnSp>
        <p:nvCxnSpPr>
          <p:cNvPr id="6" name="Gerader Verbinder 5">
            <a:extLst>
              <a:ext uri="{FF2B5EF4-FFF2-40B4-BE49-F238E27FC236}">
                <a16:creationId xmlns:a16="http://schemas.microsoft.com/office/drawing/2014/main" id="{75E3350E-A73C-435F-9C17-655D60EDA8B3}"/>
              </a:ext>
            </a:extLst>
          </p:cNvPr>
          <p:cNvCxnSpPr>
            <a:cxnSpLocks/>
          </p:cNvCxnSpPr>
          <p:nvPr/>
        </p:nvCxnSpPr>
        <p:spPr>
          <a:xfrm>
            <a:off x="219456" y="5904000"/>
            <a:ext cx="11762012" cy="0"/>
          </a:xfrm>
          <a:prstGeom prst="line">
            <a:avLst/>
          </a:prstGeom>
          <a:ln>
            <a:solidFill>
              <a:srgbClr val="506483"/>
            </a:solidFill>
            <a:tailEnd type="non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840973BA-1841-49A4-BF1D-E1AC72729ED0}"/>
              </a:ext>
            </a:extLst>
          </p:cNvPr>
          <p:cNvSpPr txBox="1"/>
          <p:nvPr/>
        </p:nvSpPr>
        <p:spPr>
          <a:xfrm>
            <a:off x="488947" y="1350338"/>
            <a:ext cx="1414281" cy="276999"/>
          </a:xfrm>
          <a:prstGeom prst="rect">
            <a:avLst/>
          </a:prstGeom>
          <a:noFill/>
        </p:spPr>
        <p:txBody>
          <a:bodyPr wrap="square" lIns="0" tIns="0" rIns="0" bIns="0" rtlCol="0">
            <a:spAutoFit/>
          </a:bodyPr>
          <a:lstStyle/>
          <a:p>
            <a:r>
              <a:rPr lang="de-DE" b="1" dirty="0">
                <a:solidFill>
                  <a:schemeClr val="bg1"/>
                </a:solidFill>
              </a:rPr>
              <a:t>Keyword</a:t>
            </a:r>
          </a:p>
        </p:txBody>
      </p:sp>
      <p:sp>
        <p:nvSpPr>
          <p:cNvPr id="10" name="Textfeld 9">
            <a:extLst>
              <a:ext uri="{FF2B5EF4-FFF2-40B4-BE49-F238E27FC236}">
                <a16:creationId xmlns:a16="http://schemas.microsoft.com/office/drawing/2014/main" id="{C6F59BCE-DFA0-4FFD-BC00-33378FC2E99F}"/>
              </a:ext>
            </a:extLst>
          </p:cNvPr>
          <p:cNvSpPr txBox="1"/>
          <p:nvPr/>
        </p:nvSpPr>
        <p:spPr>
          <a:xfrm>
            <a:off x="4809310" y="1350337"/>
            <a:ext cx="1414281" cy="276999"/>
          </a:xfrm>
          <a:prstGeom prst="rect">
            <a:avLst/>
          </a:prstGeom>
          <a:noFill/>
        </p:spPr>
        <p:txBody>
          <a:bodyPr wrap="square" lIns="0" tIns="0" rIns="0" bIns="0" rtlCol="0">
            <a:spAutoFit/>
          </a:bodyPr>
          <a:lstStyle/>
          <a:p>
            <a:r>
              <a:rPr lang="de-DE" b="1" dirty="0">
                <a:solidFill>
                  <a:schemeClr val="bg1"/>
                </a:solidFill>
              </a:rPr>
              <a:t>Erklärung</a:t>
            </a:r>
          </a:p>
        </p:txBody>
      </p:sp>
      <p:grpSp>
        <p:nvGrpSpPr>
          <p:cNvPr id="19" name="Gruppieren 18">
            <a:extLst>
              <a:ext uri="{FF2B5EF4-FFF2-40B4-BE49-F238E27FC236}">
                <a16:creationId xmlns:a16="http://schemas.microsoft.com/office/drawing/2014/main" id="{7AAE86A5-0B38-4821-8BC5-6A739FD6E33E}"/>
              </a:ext>
            </a:extLst>
          </p:cNvPr>
          <p:cNvGrpSpPr/>
          <p:nvPr/>
        </p:nvGrpSpPr>
        <p:grpSpPr>
          <a:xfrm>
            <a:off x="669851" y="1918862"/>
            <a:ext cx="3444948" cy="701474"/>
            <a:chOff x="669851" y="1918862"/>
            <a:chExt cx="3233123" cy="701474"/>
          </a:xfrm>
        </p:grpSpPr>
        <p:pic>
          <p:nvPicPr>
            <p:cNvPr id="15" name="Grafik 14">
              <a:extLst>
                <a:ext uri="{FF2B5EF4-FFF2-40B4-BE49-F238E27FC236}">
                  <a16:creationId xmlns:a16="http://schemas.microsoft.com/office/drawing/2014/main" id="{F06688F9-6AEF-47E5-A18D-1CAC88241C4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778" r="21496"/>
            <a:stretch/>
          </p:blipFill>
          <p:spPr>
            <a:xfrm>
              <a:off x="974204" y="1918862"/>
              <a:ext cx="838457" cy="701474"/>
            </a:xfrm>
            <a:prstGeom prst="rect">
              <a:avLst/>
            </a:prstGeom>
          </p:spPr>
        </p:pic>
        <p:sp>
          <p:nvSpPr>
            <p:cNvPr id="16" name="Rechteck 15">
              <a:extLst>
                <a:ext uri="{FF2B5EF4-FFF2-40B4-BE49-F238E27FC236}">
                  <a16:creationId xmlns:a16="http://schemas.microsoft.com/office/drawing/2014/main" id="{FDC4E944-A4D4-41F7-B3BF-D1E870ED19F5}"/>
                </a:ext>
              </a:extLst>
            </p:cNvPr>
            <p:cNvSpPr/>
            <p:nvPr/>
          </p:nvSpPr>
          <p:spPr>
            <a:xfrm>
              <a:off x="1977656" y="1918862"/>
              <a:ext cx="1925318" cy="701353"/>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Trenderkennung</a:t>
              </a:r>
            </a:p>
          </p:txBody>
        </p:sp>
        <p:sp>
          <p:nvSpPr>
            <p:cNvPr id="17" name="Ellipse 16">
              <a:extLst>
                <a:ext uri="{FF2B5EF4-FFF2-40B4-BE49-F238E27FC236}">
                  <a16:creationId xmlns:a16="http://schemas.microsoft.com/office/drawing/2014/main" id="{FD3210AF-38CF-4C0E-8680-B1CA19878A69}"/>
                </a:ext>
              </a:extLst>
            </p:cNvPr>
            <p:cNvSpPr/>
            <p:nvPr/>
          </p:nvSpPr>
          <p:spPr>
            <a:xfrm>
              <a:off x="669851" y="2078154"/>
              <a:ext cx="361507" cy="382767"/>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8" name="Textfeld 17">
              <a:extLst>
                <a:ext uri="{FF2B5EF4-FFF2-40B4-BE49-F238E27FC236}">
                  <a16:creationId xmlns:a16="http://schemas.microsoft.com/office/drawing/2014/main" id="{50D0F567-F09B-4C25-A0C7-5BC48E0D6A80}"/>
                </a:ext>
              </a:extLst>
            </p:cNvPr>
            <p:cNvSpPr txBox="1"/>
            <p:nvPr/>
          </p:nvSpPr>
          <p:spPr>
            <a:xfrm>
              <a:off x="765545" y="2125130"/>
              <a:ext cx="180753" cy="276999"/>
            </a:xfrm>
            <a:prstGeom prst="rect">
              <a:avLst/>
            </a:prstGeom>
            <a:noFill/>
          </p:spPr>
          <p:txBody>
            <a:bodyPr wrap="square" lIns="0" tIns="0" rIns="0" bIns="0" rtlCol="0">
              <a:spAutoFit/>
            </a:bodyPr>
            <a:lstStyle/>
            <a:p>
              <a:r>
                <a:rPr lang="de-DE" dirty="0"/>
                <a:t>1</a:t>
              </a:r>
            </a:p>
          </p:txBody>
        </p:sp>
      </p:grpSp>
      <p:grpSp>
        <p:nvGrpSpPr>
          <p:cNvPr id="20" name="Gruppieren 19">
            <a:extLst>
              <a:ext uri="{FF2B5EF4-FFF2-40B4-BE49-F238E27FC236}">
                <a16:creationId xmlns:a16="http://schemas.microsoft.com/office/drawing/2014/main" id="{04093EB5-043E-4FD1-A9C2-92BAD50E1254}"/>
              </a:ext>
            </a:extLst>
          </p:cNvPr>
          <p:cNvGrpSpPr/>
          <p:nvPr/>
        </p:nvGrpSpPr>
        <p:grpSpPr>
          <a:xfrm>
            <a:off x="669851" y="2861262"/>
            <a:ext cx="3444948" cy="701353"/>
            <a:chOff x="669851" y="1918862"/>
            <a:chExt cx="3233123" cy="701353"/>
          </a:xfrm>
        </p:grpSpPr>
        <p:sp>
          <p:nvSpPr>
            <p:cNvPr id="22" name="Rechteck 21">
              <a:extLst>
                <a:ext uri="{FF2B5EF4-FFF2-40B4-BE49-F238E27FC236}">
                  <a16:creationId xmlns:a16="http://schemas.microsoft.com/office/drawing/2014/main" id="{1624571A-C2CC-49A1-BA49-C9E28FCE26F4}"/>
                </a:ext>
              </a:extLst>
            </p:cNvPr>
            <p:cNvSpPr/>
            <p:nvPr/>
          </p:nvSpPr>
          <p:spPr>
            <a:xfrm>
              <a:off x="1977656" y="1918862"/>
              <a:ext cx="1925318" cy="701353"/>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Zeitersparnis</a:t>
              </a:r>
            </a:p>
          </p:txBody>
        </p:sp>
        <p:sp>
          <p:nvSpPr>
            <p:cNvPr id="23" name="Ellipse 22">
              <a:extLst>
                <a:ext uri="{FF2B5EF4-FFF2-40B4-BE49-F238E27FC236}">
                  <a16:creationId xmlns:a16="http://schemas.microsoft.com/office/drawing/2014/main" id="{CD157CF2-8003-4997-A56F-9F03F574FCBE}"/>
                </a:ext>
              </a:extLst>
            </p:cNvPr>
            <p:cNvSpPr/>
            <p:nvPr/>
          </p:nvSpPr>
          <p:spPr>
            <a:xfrm>
              <a:off x="669851" y="2078154"/>
              <a:ext cx="361507" cy="382767"/>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4" name="Textfeld 23">
              <a:extLst>
                <a:ext uri="{FF2B5EF4-FFF2-40B4-BE49-F238E27FC236}">
                  <a16:creationId xmlns:a16="http://schemas.microsoft.com/office/drawing/2014/main" id="{27D84FE6-DA6D-4D31-89F3-1D0A95404645}"/>
                </a:ext>
              </a:extLst>
            </p:cNvPr>
            <p:cNvSpPr txBox="1"/>
            <p:nvPr/>
          </p:nvSpPr>
          <p:spPr>
            <a:xfrm>
              <a:off x="765545" y="2125130"/>
              <a:ext cx="180753" cy="276999"/>
            </a:xfrm>
            <a:prstGeom prst="rect">
              <a:avLst/>
            </a:prstGeom>
            <a:noFill/>
          </p:spPr>
          <p:txBody>
            <a:bodyPr wrap="square" lIns="0" tIns="0" rIns="0" bIns="0" rtlCol="0">
              <a:spAutoFit/>
            </a:bodyPr>
            <a:lstStyle/>
            <a:p>
              <a:r>
                <a:rPr lang="de-DE" dirty="0"/>
                <a:t>2</a:t>
              </a:r>
            </a:p>
          </p:txBody>
        </p:sp>
      </p:grpSp>
      <p:grpSp>
        <p:nvGrpSpPr>
          <p:cNvPr id="27" name="Gruppieren 26">
            <a:extLst>
              <a:ext uri="{FF2B5EF4-FFF2-40B4-BE49-F238E27FC236}">
                <a16:creationId xmlns:a16="http://schemas.microsoft.com/office/drawing/2014/main" id="{DB0547ED-0873-4836-9BD1-0359482FC516}"/>
              </a:ext>
            </a:extLst>
          </p:cNvPr>
          <p:cNvGrpSpPr/>
          <p:nvPr/>
        </p:nvGrpSpPr>
        <p:grpSpPr>
          <a:xfrm>
            <a:off x="669850" y="3822882"/>
            <a:ext cx="3444949" cy="701353"/>
            <a:chOff x="669851" y="1918862"/>
            <a:chExt cx="3233123" cy="701353"/>
          </a:xfrm>
        </p:grpSpPr>
        <p:sp>
          <p:nvSpPr>
            <p:cNvPr id="29" name="Rechteck 28">
              <a:extLst>
                <a:ext uri="{FF2B5EF4-FFF2-40B4-BE49-F238E27FC236}">
                  <a16:creationId xmlns:a16="http://schemas.microsoft.com/office/drawing/2014/main" id="{CB69A08A-41B5-4919-813E-78EEED1E664D}"/>
                </a:ext>
              </a:extLst>
            </p:cNvPr>
            <p:cNvSpPr/>
            <p:nvPr/>
          </p:nvSpPr>
          <p:spPr>
            <a:xfrm>
              <a:off x="1977655" y="1918862"/>
              <a:ext cx="1925319" cy="701353"/>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Automatisierbarkeit</a:t>
              </a:r>
            </a:p>
          </p:txBody>
        </p:sp>
        <p:sp>
          <p:nvSpPr>
            <p:cNvPr id="30" name="Ellipse 29">
              <a:extLst>
                <a:ext uri="{FF2B5EF4-FFF2-40B4-BE49-F238E27FC236}">
                  <a16:creationId xmlns:a16="http://schemas.microsoft.com/office/drawing/2014/main" id="{091D20FB-FCD7-498D-8F76-2C3A86B43602}"/>
                </a:ext>
              </a:extLst>
            </p:cNvPr>
            <p:cNvSpPr/>
            <p:nvPr/>
          </p:nvSpPr>
          <p:spPr>
            <a:xfrm>
              <a:off x="669851" y="2078154"/>
              <a:ext cx="361507" cy="382767"/>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1" name="Textfeld 30">
              <a:extLst>
                <a:ext uri="{FF2B5EF4-FFF2-40B4-BE49-F238E27FC236}">
                  <a16:creationId xmlns:a16="http://schemas.microsoft.com/office/drawing/2014/main" id="{269A4298-CE14-42D4-91F0-C6DDCE804537}"/>
                </a:ext>
              </a:extLst>
            </p:cNvPr>
            <p:cNvSpPr txBox="1"/>
            <p:nvPr/>
          </p:nvSpPr>
          <p:spPr>
            <a:xfrm>
              <a:off x="765545" y="2125130"/>
              <a:ext cx="180753" cy="276999"/>
            </a:xfrm>
            <a:prstGeom prst="rect">
              <a:avLst/>
            </a:prstGeom>
            <a:noFill/>
          </p:spPr>
          <p:txBody>
            <a:bodyPr wrap="square" lIns="0" tIns="0" rIns="0" bIns="0" rtlCol="0">
              <a:spAutoFit/>
            </a:bodyPr>
            <a:lstStyle/>
            <a:p>
              <a:r>
                <a:rPr lang="de-DE" dirty="0"/>
                <a:t>3</a:t>
              </a:r>
            </a:p>
          </p:txBody>
        </p:sp>
      </p:grpSp>
      <p:pic>
        <p:nvPicPr>
          <p:cNvPr id="33" name="Grafik 32">
            <a:extLst>
              <a:ext uri="{FF2B5EF4-FFF2-40B4-BE49-F238E27FC236}">
                <a16:creationId xmlns:a16="http://schemas.microsoft.com/office/drawing/2014/main" id="{A4AD2728-5603-465D-9E04-B054F23F7CB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7306"/>
          <a:stretch/>
        </p:blipFill>
        <p:spPr>
          <a:xfrm>
            <a:off x="985591" y="4873492"/>
            <a:ext cx="863733" cy="701407"/>
          </a:xfrm>
          <a:prstGeom prst="rect">
            <a:avLst/>
          </a:prstGeom>
        </p:spPr>
      </p:pic>
      <p:grpSp>
        <p:nvGrpSpPr>
          <p:cNvPr id="34" name="Gruppieren 33">
            <a:extLst>
              <a:ext uri="{FF2B5EF4-FFF2-40B4-BE49-F238E27FC236}">
                <a16:creationId xmlns:a16="http://schemas.microsoft.com/office/drawing/2014/main" id="{5B200576-C9BA-47E5-8EBD-3A2D60E4ABB7}"/>
              </a:ext>
            </a:extLst>
          </p:cNvPr>
          <p:cNvGrpSpPr/>
          <p:nvPr/>
        </p:nvGrpSpPr>
        <p:grpSpPr>
          <a:xfrm>
            <a:off x="669850" y="4905610"/>
            <a:ext cx="3444949" cy="701353"/>
            <a:chOff x="669851" y="1918862"/>
            <a:chExt cx="3233124" cy="701353"/>
          </a:xfrm>
        </p:grpSpPr>
        <p:sp>
          <p:nvSpPr>
            <p:cNvPr id="36" name="Rechteck 35">
              <a:extLst>
                <a:ext uri="{FF2B5EF4-FFF2-40B4-BE49-F238E27FC236}">
                  <a16:creationId xmlns:a16="http://schemas.microsoft.com/office/drawing/2014/main" id="{8DA04862-3A34-4B87-A14A-19588285081A}"/>
                </a:ext>
              </a:extLst>
            </p:cNvPr>
            <p:cNvSpPr/>
            <p:nvPr/>
          </p:nvSpPr>
          <p:spPr>
            <a:xfrm>
              <a:off x="1977656" y="1918862"/>
              <a:ext cx="1925319" cy="701353"/>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Vielfältigkeit</a:t>
              </a:r>
            </a:p>
          </p:txBody>
        </p:sp>
        <p:sp>
          <p:nvSpPr>
            <p:cNvPr id="37" name="Ellipse 36">
              <a:extLst>
                <a:ext uri="{FF2B5EF4-FFF2-40B4-BE49-F238E27FC236}">
                  <a16:creationId xmlns:a16="http://schemas.microsoft.com/office/drawing/2014/main" id="{2916B9EE-2644-4131-A9ED-3D12409C3830}"/>
                </a:ext>
              </a:extLst>
            </p:cNvPr>
            <p:cNvSpPr/>
            <p:nvPr/>
          </p:nvSpPr>
          <p:spPr>
            <a:xfrm>
              <a:off x="669851" y="2078154"/>
              <a:ext cx="361507" cy="382767"/>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38" name="Textfeld 37">
              <a:extLst>
                <a:ext uri="{FF2B5EF4-FFF2-40B4-BE49-F238E27FC236}">
                  <a16:creationId xmlns:a16="http://schemas.microsoft.com/office/drawing/2014/main" id="{72F721DA-2A5E-4CD0-9572-0EB51EBF6955}"/>
                </a:ext>
              </a:extLst>
            </p:cNvPr>
            <p:cNvSpPr txBox="1"/>
            <p:nvPr/>
          </p:nvSpPr>
          <p:spPr>
            <a:xfrm>
              <a:off x="765545" y="2125130"/>
              <a:ext cx="180753" cy="276999"/>
            </a:xfrm>
            <a:prstGeom prst="rect">
              <a:avLst/>
            </a:prstGeom>
            <a:noFill/>
          </p:spPr>
          <p:txBody>
            <a:bodyPr wrap="square" lIns="0" tIns="0" rIns="0" bIns="0" rtlCol="0">
              <a:spAutoFit/>
            </a:bodyPr>
            <a:lstStyle/>
            <a:p>
              <a:r>
                <a:rPr lang="de-DE" dirty="0"/>
                <a:t>4</a:t>
              </a:r>
            </a:p>
          </p:txBody>
        </p:sp>
      </p:grpSp>
      <p:sp>
        <p:nvSpPr>
          <p:cNvPr id="3" name="Rechteck 2">
            <a:extLst>
              <a:ext uri="{FF2B5EF4-FFF2-40B4-BE49-F238E27FC236}">
                <a16:creationId xmlns:a16="http://schemas.microsoft.com/office/drawing/2014/main" id="{9F03DF0C-1F26-48FE-A1CE-D22467C3F8FA}"/>
              </a:ext>
            </a:extLst>
          </p:cNvPr>
          <p:cNvSpPr/>
          <p:nvPr/>
        </p:nvSpPr>
        <p:spPr>
          <a:xfrm>
            <a:off x="4809311" y="1918858"/>
            <a:ext cx="6388546" cy="701354"/>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Aufdecken neuer, bisher unbeachteter Themen.</a:t>
            </a:r>
          </a:p>
        </p:txBody>
      </p:sp>
      <p:sp>
        <p:nvSpPr>
          <p:cNvPr id="35" name="Rechteck 34">
            <a:extLst>
              <a:ext uri="{FF2B5EF4-FFF2-40B4-BE49-F238E27FC236}">
                <a16:creationId xmlns:a16="http://schemas.microsoft.com/office/drawing/2014/main" id="{46302AA2-99D9-4311-AC06-F2AF931091BD}"/>
              </a:ext>
            </a:extLst>
          </p:cNvPr>
          <p:cNvSpPr/>
          <p:nvPr/>
        </p:nvSpPr>
        <p:spPr>
          <a:xfrm>
            <a:off x="4809311" y="2861260"/>
            <a:ext cx="6388546" cy="701354"/>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Verzicht auf manuelle Themenerstellung spart Ressourcen.</a:t>
            </a:r>
          </a:p>
        </p:txBody>
      </p:sp>
      <p:sp>
        <p:nvSpPr>
          <p:cNvPr id="39" name="Rechteck 38">
            <a:extLst>
              <a:ext uri="{FF2B5EF4-FFF2-40B4-BE49-F238E27FC236}">
                <a16:creationId xmlns:a16="http://schemas.microsoft.com/office/drawing/2014/main" id="{F3E99079-1B0A-4A5B-8161-AB460F6F210B}"/>
              </a:ext>
            </a:extLst>
          </p:cNvPr>
          <p:cNvSpPr/>
          <p:nvPr/>
        </p:nvSpPr>
        <p:spPr>
          <a:xfrm>
            <a:off x="4809310" y="3822883"/>
            <a:ext cx="6388547" cy="701352"/>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Einfacheres Handling auch bei großen Textkorpora.</a:t>
            </a:r>
          </a:p>
        </p:txBody>
      </p:sp>
      <p:sp>
        <p:nvSpPr>
          <p:cNvPr id="40" name="Rechteck 39">
            <a:extLst>
              <a:ext uri="{FF2B5EF4-FFF2-40B4-BE49-F238E27FC236}">
                <a16:creationId xmlns:a16="http://schemas.microsoft.com/office/drawing/2014/main" id="{B4FD43C3-4A3E-42DE-980C-EEEC732A2F5B}"/>
              </a:ext>
            </a:extLst>
          </p:cNvPr>
          <p:cNvSpPr/>
          <p:nvPr/>
        </p:nvSpPr>
        <p:spPr>
          <a:xfrm>
            <a:off x="4809310" y="4873545"/>
            <a:ext cx="6388548" cy="701354"/>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Anwendbarkeit auf verschiedene Datensätze.</a:t>
            </a:r>
          </a:p>
        </p:txBody>
      </p:sp>
      <p:cxnSp>
        <p:nvCxnSpPr>
          <p:cNvPr id="41" name="Gerader Verbinder 40">
            <a:extLst>
              <a:ext uri="{FF2B5EF4-FFF2-40B4-BE49-F238E27FC236}">
                <a16:creationId xmlns:a16="http://schemas.microsoft.com/office/drawing/2014/main" id="{10664441-CF25-4ED7-AB0F-B725CF86A809}"/>
              </a:ext>
            </a:extLst>
          </p:cNvPr>
          <p:cNvCxnSpPr>
            <a:cxnSpLocks/>
          </p:cNvCxnSpPr>
          <p:nvPr/>
        </p:nvCxnSpPr>
        <p:spPr>
          <a:xfrm>
            <a:off x="312756" y="1714367"/>
            <a:ext cx="11762012" cy="0"/>
          </a:xfrm>
          <a:prstGeom prst="line">
            <a:avLst/>
          </a:prstGeom>
          <a:ln>
            <a:solidFill>
              <a:srgbClr val="50648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22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A2B3474-FE58-4172-BBAF-00E9E4FF8C2F}"/>
              </a:ext>
            </a:extLst>
          </p:cNvPr>
          <p:cNvPicPr>
            <a:picLocks noChangeAspect="1"/>
          </p:cNvPicPr>
          <p:nvPr/>
        </p:nvPicPr>
        <p:blipFill rotWithShape="1">
          <a:blip r:embed="rId3">
            <a:extLst>
              <a:ext uri="{28A0092B-C50C-407E-A947-70E740481C1C}">
                <a14:useLocalDpi xmlns:a14="http://schemas.microsoft.com/office/drawing/2010/main" val="0"/>
              </a:ext>
            </a:extLst>
          </a:blip>
          <a:srcRect t="1377" r="43350" b="12259"/>
          <a:stretch/>
        </p:blipFill>
        <p:spPr>
          <a:xfrm>
            <a:off x="4940968" y="0"/>
            <a:ext cx="7251032" cy="6316872"/>
          </a:xfrm>
          <a:prstGeom prst="rect">
            <a:avLst/>
          </a:prstGeom>
        </p:spPr>
      </p:pic>
      <p:sp>
        <p:nvSpPr>
          <p:cNvPr id="5" name="Rechteck 4">
            <a:extLst>
              <a:ext uri="{FF2B5EF4-FFF2-40B4-BE49-F238E27FC236}">
                <a16:creationId xmlns:a16="http://schemas.microsoft.com/office/drawing/2014/main" id="{115E0B4C-4E42-4A47-BF66-1E5274DEBA16}"/>
              </a:ext>
            </a:extLst>
          </p:cNvPr>
          <p:cNvSpPr/>
          <p:nvPr/>
        </p:nvSpPr>
        <p:spPr>
          <a:xfrm>
            <a:off x="0" y="0"/>
            <a:ext cx="12291237" cy="6316872"/>
          </a:xfrm>
          <a:prstGeom prst="rect">
            <a:avLst/>
          </a:prstGeom>
          <a:gradFill flip="none" rotWithShape="1">
            <a:gsLst>
              <a:gs pos="0">
                <a:schemeClr val="accent1">
                  <a:lumMod val="5000"/>
                  <a:lumOff val="95000"/>
                  <a:alpha val="0"/>
                </a:schemeClr>
              </a:gs>
              <a:gs pos="54612">
                <a:srgbClr val="C9CED6">
                  <a:alpha val="98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extfeld 5">
            <a:extLst>
              <a:ext uri="{FF2B5EF4-FFF2-40B4-BE49-F238E27FC236}">
                <a16:creationId xmlns:a16="http://schemas.microsoft.com/office/drawing/2014/main" id="{227B497C-9D04-4728-939F-28BBCF5E3BD5}"/>
              </a:ext>
            </a:extLst>
          </p:cNvPr>
          <p:cNvSpPr txBox="1"/>
          <p:nvPr/>
        </p:nvSpPr>
        <p:spPr>
          <a:xfrm>
            <a:off x="329609" y="551759"/>
            <a:ext cx="2881424" cy="307777"/>
          </a:xfrm>
          <a:prstGeom prst="rect">
            <a:avLst/>
          </a:prstGeom>
          <a:noFill/>
        </p:spPr>
        <p:txBody>
          <a:bodyPr wrap="square" lIns="0" tIns="0" rIns="0" bIns="0" rtlCol="0">
            <a:spAutoFit/>
          </a:bodyPr>
          <a:lstStyle/>
          <a:p>
            <a:r>
              <a:rPr lang="de-DE" sz="2000" b="1" dirty="0"/>
              <a:t>Gliederung</a:t>
            </a:r>
          </a:p>
        </p:txBody>
      </p:sp>
      <p:sp>
        <p:nvSpPr>
          <p:cNvPr id="7" name="Rechteck 6">
            <a:extLst>
              <a:ext uri="{FF2B5EF4-FFF2-40B4-BE49-F238E27FC236}">
                <a16:creationId xmlns:a16="http://schemas.microsoft.com/office/drawing/2014/main" id="{EF435032-6A64-4915-8057-6EF729CAF688}"/>
              </a:ext>
            </a:extLst>
          </p:cNvPr>
          <p:cNvSpPr/>
          <p:nvPr/>
        </p:nvSpPr>
        <p:spPr>
          <a:xfrm>
            <a:off x="0" y="1188000"/>
            <a:ext cx="542260" cy="900000"/>
          </a:xfrm>
          <a:prstGeom prst="rect">
            <a:avLst/>
          </a:prstGeom>
          <a:solidFill>
            <a:srgbClr val="F2A95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7">
            <a:extLst>
              <a:ext uri="{FF2B5EF4-FFF2-40B4-BE49-F238E27FC236}">
                <a16:creationId xmlns:a16="http://schemas.microsoft.com/office/drawing/2014/main" id="{9ED0F3C2-56A2-441D-B601-7FCCAF16608F}"/>
              </a:ext>
            </a:extLst>
          </p:cNvPr>
          <p:cNvSpPr/>
          <p:nvPr/>
        </p:nvSpPr>
        <p:spPr>
          <a:xfrm>
            <a:off x="691116" y="1188000"/>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Textklassifikation anhand vorgegebener Regeln</a:t>
            </a:r>
          </a:p>
        </p:txBody>
      </p:sp>
      <p:sp>
        <p:nvSpPr>
          <p:cNvPr id="10" name="Rechteck 9">
            <a:extLst>
              <a:ext uri="{FF2B5EF4-FFF2-40B4-BE49-F238E27FC236}">
                <a16:creationId xmlns:a16="http://schemas.microsoft.com/office/drawing/2014/main" id="{47CD9E89-7928-460E-82BC-B2E38FEB53C0}"/>
              </a:ext>
            </a:extLst>
          </p:cNvPr>
          <p:cNvSpPr/>
          <p:nvPr/>
        </p:nvSpPr>
        <p:spPr>
          <a:xfrm>
            <a:off x="691115" y="2176012"/>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Automatische Themenidentifizierung: Topic Models </a:t>
            </a:r>
          </a:p>
        </p:txBody>
      </p:sp>
      <p:sp>
        <p:nvSpPr>
          <p:cNvPr id="11" name="Rechteck 10">
            <a:extLst>
              <a:ext uri="{FF2B5EF4-FFF2-40B4-BE49-F238E27FC236}">
                <a16:creationId xmlns:a16="http://schemas.microsoft.com/office/drawing/2014/main" id="{29F8EC1F-4A69-4F9D-87D4-6C8635804111}"/>
              </a:ext>
            </a:extLst>
          </p:cNvPr>
          <p:cNvSpPr/>
          <p:nvPr/>
        </p:nvSpPr>
        <p:spPr>
          <a:xfrm>
            <a:off x="691115" y="3167453"/>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Automatisierte Themenfindung mit LDA und </a:t>
            </a:r>
            <a:r>
              <a:rPr lang="de-DE" dirty="0" err="1">
                <a:solidFill>
                  <a:schemeClr val="tx1"/>
                </a:solidFill>
              </a:rPr>
              <a:t>Clusteringverfahren</a:t>
            </a:r>
            <a:endParaRPr lang="de-DE" dirty="0">
              <a:solidFill>
                <a:schemeClr val="tx1"/>
              </a:solidFill>
            </a:endParaRPr>
          </a:p>
        </p:txBody>
      </p:sp>
      <p:sp>
        <p:nvSpPr>
          <p:cNvPr id="12" name="Rechteck 11">
            <a:extLst>
              <a:ext uri="{FF2B5EF4-FFF2-40B4-BE49-F238E27FC236}">
                <a16:creationId xmlns:a16="http://schemas.microsoft.com/office/drawing/2014/main" id="{E8822955-23AB-4334-A871-CE26CC60112F}"/>
              </a:ext>
            </a:extLst>
          </p:cNvPr>
          <p:cNvSpPr/>
          <p:nvPr/>
        </p:nvSpPr>
        <p:spPr>
          <a:xfrm>
            <a:off x="691115" y="4158894"/>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Evaluation von Topic Models </a:t>
            </a:r>
          </a:p>
        </p:txBody>
      </p:sp>
      <p:sp>
        <p:nvSpPr>
          <p:cNvPr id="13" name="Rechteck 12">
            <a:extLst>
              <a:ext uri="{FF2B5EF4-FFF2-40B4-BE49-F238E27FC236}">
                <a16:creationId xmlns:a16="http://schemas.microsoft.com/office/drawing/2014/main" id="{C7C7957D-BFDD-48E9-A552-4542E26712C1}"/>
              </a:ext>
            </a:extLst>
          </p:cNvPr>
          <p:cNvSpPr/>
          <p:nvPr/>
        </p:nvSpPr>
        <p:spPr>
          <a:xfrm>
            <a:off x="691115" y="5150335"/>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Zusammenfassung</a:t>
            </a:r>
          </a:p>
        </p:txBody>
      </p:sp>
      <p:sp>
        <p:nvSpPr>
          <p:cNvPr id="14" name="Rechteck 13">
            <a:extLst>
              <a:ext uri="{FF2B5EF4-FFF2-40B4-BE49-F238E27FC236}">
                <a16:creationId xmlns:a16="http://schemas.microsoft.com/office/drawing/2014/main" id="{2E22A026-7DA9-0B49-B175-FAF559193384}"/>
              </a:ext>
            </a:extLst>
          </p:cNvPr>
          <p:cNvSpPr/>
          <p:nvPr/>
        </p:nvSpPr>
        <p:spPr>
          <a:xfrm>
            <a:off x="329609" y="6438900"/>
            <a:ext cx="1435691" cy="4064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2944039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5EC3EEC-E336-45F1-A1B2-3A64FEFB6D32}"/>
              </a:ext>
            </a:extLst>
          </p:cNvPr>
          <p:cNvSpPr/>
          <p:nvPr/>
        </p:nvSpPr>
        <p:spPr>
          <a:xfrm>
            <a:off x="0" y="1440000"/>
            <a:ext cx="12192000" cy="5004000"/>
          </a:xfrm>
          <a:prstGeom prst="rect">
            <a:avLst/>
          </a:prstGeom>
          <a:solidFill>
            <a:srgbClr val="FFFFFF">
              <a:alpha val="89804"/>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 name="Titel 1">
            <a:extLst>
              <a:ext uri="{FF2B5EF4-FFF2-40B4-BE49-F238E27FC236}">
                <a16:creationId xmlns:a16="http://schemas.microsoft.com/office/drawing/2014/main" id="{6F01BB32-5D1E-C240-ADF3-0ABA790D2226}"/>
              </a:ext>
            </a:extLst>
          </p:cNvPr>
          <p:cNvSpPr>
            <a:spLocks noGrp="1"/>
          </p:cNvSpPr>
          <p:nvPr>
            <p:ph type="title"/>
          </p:nvPr>
        </p:nvSpPr>
        <p:spPr/>
        <p:txBody>
          <a:bodyPr/>
          <a:lstStyle/>
          <a:p>
            <a:r>
              <a:rPr lang="de-DE" sz="2800" b="0" dirty="0">
                <a:solidFill>
                  <a:schemeClr val="bg1"/>
                </a:solidFill>
              </a:rPr>
              <a:t>Die kundenfeedbacks werden in zwei Hierarchiestufen festgelegten Kategorien zugeordnet.</a:t>
            </a:r>
          </a:p>
        </p:txBody>
      </p:sp>
      <p:sp>
        <p:nvSpPr>
          <p:cNvPr id="53" name="Pfeil: Fünfeck 52">
            <a:extLst>
              <a:ext uri="{FF2B5EF4-FFF2-40B4-BE49-F238E27FC236}">
                <a16:creationId xmlns:a16="http://schemas.microsoft.com/office/drawing/2014/main" id="{27783AF3-D23E-4175-98C6-EFF6569381CA}"/>
              </a:ext>
            </a:extLst>
          </p:cNvPr>
          <p:cNvSpPr/>
          <p:nvPr/>
        </p:nvSpPr>
        <p:spPr>
          <a:xfrm>
            <a:off x="-2" y="1439811"/>
            <a:ext cx="3150705" cy="5012925"/>
          </a:xfrm>
          <a:prstGeom prst="homePlate">
            <a:avLst/>
          </a:prstGeom>
          <a:blipFill dpi="0" rotWithShape="1">
            <a:blip r:embed="rId4">
              <a:alphaModFix/>
              <a:extLst>
                <a:ext uri="{28A0092B-C50C-407E-A947-70E740481C1C}">
                  <a14:useLocalDpi xmlns:a14="http://schemas.microsoft.com/office/drawing/2010/main" val="0"/>
                </a:ext>
              </a:extLst>
            </a:blip>
            <a:srcRect/>
            <a:stretch>
              <a:fillRect l="-128495" r="-33871"/>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de-DE" sz="1400" dirty="0">
              <a:solidFill>
                <a:schemeClr val="tx1"/>
              </a:solidFill>
            </a:endParaRPr>
          </a:p>
        </p:txBody>
      </p:sp>
      <p:grpSp>
        <p:nvGrpSpPr>
          <p:cNvPr id="3" name="Gruppieren 2">
            <a:extLst>
              <a:ext uri="{FF2B5EF4-FFF2-40B4-BE49-F238E27FC236}">
                <a16:creationId xmlns:a16="http://schemas.microsoft.com/office/drawing/2014/main" id="{237FEBAE-2314-4C4B-A378-D27469FCD70E}"/>
              </a:ext>
            </a:extLst>
          </p:cNvPr>
          <p:cNvGrpSpPr/>
          <p:nvPr/>
        </p:nvGrpSpPr>
        <p:grpSpPr>
          <a:xfrm>
            <a:off x="0" y="1432166"/>
            <a:ext cx="12192000" cy="5155547"/>
            <a:chOff x="0" y="1382808"/>
            <a:chExt cx="12192000" cy="4910045"/>
          </a:xfrm>
        </p:grpSpPr>
        <p:graphicFrame>
          <p:nvGraphicFramePr>
            <p:cNvPr id="11" name="Diagramm 10">
              <a:extLst>
                <a:ext uri="{FF2B5EF4-FFF2-40B4-BE49-F238E27FC236}">
                  <a16:creationId xmlns:a16="http://schemas.microsoft.com/office/drawing/2014/main" id="{3156FDBF-F8C1-F048-B3C3-BE455AC56F6E}"/>
                </a:ext>
              </a:extLst>
            </p:cNvPr>
            <p:cNvGraphicFramePr>
              <a:graphicFrameLocks/>
            </p:cNvGraphicFramePr>
            <p:nvPr>
              <p:extLst>
                <p:ext uri="{D42A27DB-BD31-4B8C-83A1-F6EECF244321}">
                  <p14:modId xmlns:p14="http://schemas.microsoft.com/office/powerpoint/2010/main" val="316534103"/>
                </p:ext>
              </p:extLst>
            </p:nvPr>
          </p:nvGraphicFramePr>
          <p:xfrm>
            <a:off x="3600451" y="4070100"/>
            <a:ext cx="8264012" cy="22227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Inhaltsplatzhalter 13">
              <a:extLst>
                <a:ext uri="{FF2B5EF4-FFF2-40B4-BE49-F238E27FC236}">
                  <a16:creationId xmlns:a16="http://schemas.microsoft.com/office/drawing/2014/main" id="{CD07BDFA-2952-6B4D-AB35-E140EB81D965}"/>
                </a:ext>
              </a:extLst>
            </p:cNvPr>
            <p:cNvGraphicFramePr>
              <a:graphicFrameLocks/>
            </p:cNvGraphicFramePr>
            <p:nvPr>
              <p:extLst>
                <p:ext uri="{D42A27DB-BD31-4B8C-83A1-F6EECF244321}">
                  <p14:modId xmlns:p14="http://schemas.microsoft.com/office/powerpoint/2010/main" val="384170190"/>
                </p:ext>
              </p:extLst>
            </p:nvPr>
          </p:nvGraphicFramePr>
          <p:xfrm>
            <a:off x="3600450" y="1779382"/>
            <a:ext cx="8264011" cy="1944203"/>
          </p:xfrm>
          <a:graphic>
            <a:graphicData uri="http://schemas.openxmlformats.org/drawingml/2006/chart">
              <c:chart xmlns:c="http://schemas.openxmlformats.org/drawingml/2006/chart" xmlns:r="http://schemas.openxmlformats.org/officeDocument/2006/relationships" r:id="rId6"/>
            </a:graphicData>
          </a:graphic>
        </p:graphicFrame>
        <p:cxnSp>
          <p:nvCxnSpPr>
            <p:cNvPr id="14" name="Gerader Verbinder 13">
              <a:extLst>
                <a:ext uri="{FF2B5EF4-FFF2-40B4-BE49-F238E27FC236}">
                  <a16:creationId xmlns:a16="http://schemas.microsoft.com/office/drawing/2014/main" id="{62320A7C-77DA-4B0E-9E74-A3DE38F18FAC}"/>
                </a:ext>
              </a:extLst>
            </p:cNvPr>
            <p:cNvCxnSpPr>
              <a:cxnSpLocks/>
            </p:cNvCxnSpPr>
            <p:nvPr/>
          </p:nvCxnSpPr>
          <p:spPr>
            <a:xfrm>
              <a:off x="0" y="1387905"/>
              <a:ext cx="12192000" cy="2184"/>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161083AE-C92E-443A-ACBA-579F35AC98AF}"/>
                </a:ext>
              </a:extLst>
            </p:cNvPr>
            <p:cNvSpPr txBox="1"/>
            <p:nvPr/>
          </p:nvSpPr>
          <p:spPr>
            <a:xfrm>
              <a:off x="3705523" y="1527142"/>
              <a:ext cx="7706452" cy="215444"/>
            </a:xfrm>
            <a:prstGeom prst="rect">
              <a:avLst/>
            </a:prstGeom>
            <a:noFill/>
          </p:spPr>
          <p:txBody>
            <a:bodyPr wrap="square" lIns="0" tIns="0" rIns="0" bIns="0" rtlCol="0">
              <a:spAutoFit/>
            </a:bodyPr>
            <a:lstStyle/>
            <a:p>
              <a:r>
                <a:rPr lang="de-DE" sz="1400" b="1" dirty="0">
                  <a:solidFill>
                    <a:schemeClr val="accent4">
                      <a:lumMod val="50000"/>
                    </a:schemeClr>
                  </a:solidFill>
                </a:rPr>
                <a:t>Level 1 </a:t>
              </a:r>
              <a:r>
                <a:rPr lang="de-DE" sz="1400" b="1" dirty="0">
                  <a:solidFill>
                    <a:srgbClr val="506483"/>
                  </a:solidFill>
                </a:rPr>
                <a:t>Kategorien</a:t>
              </a:r>
              <a:r>
                <a:rPr lang="de-DE" sz="1400" dirty="0">
                  <a:solidFill>
                    <a:schemeClr val="accent4">
                      <a:lumMod val="50000"/>
                    </a:schemeClr>
                  </a:solidFill>
                </a:rPr>
                <a:t>, </a:t>
              </a:r>
              <a:r>
                <a:rPr lang="de-DE" sz="1400" dirty="0">
                  <a:solidFill>
                    <a:schemeClr val="tx1">
                      <a:lumMod val="50000"/>
                      <a:lumOff val="50000"/>
                    </a:schemeClr>
                  </a:solidFill>
                </a:rPr>
                <a:t>Aufteilung in 26 verschiedene Themen</a:t>
              </a:r>
            </a:p>
          </p:txBody>
        </p:sp>
        <p:sp>
          <p:nvSpPr>
            <p:cNvPr id="42" name="Textfeld 41">
              <a:extLst>
                <a:ext uri="{FF2B5EF4-FFF2-40B4-BE49-F238E27FC236}">
                  <a16:creationId xmlns:a16="http://schemas.microsoft.com/office/drawing/2014/main" id="{B9D699C2-FADE-4626-A6EE-573768CAC63A}"/>
                </a:ext>
              </a:extLst>
            </p:cNvPr>
            <p:cNvSpPr txBox="1"/>
            <p:nvPr/>
          </p:nvSpPr>
          <p:spPr>
            <a:xfrm>
              <a:off x="3695307" y="3760381"/>
              <a:ext cx="8018323" cy="215444"/>
            </a:xfrm>
            <a:prstGeom prst="rect">
              <a:avLst/>
            </a:prstGeom>
            <a:noFill/>
          </p:spPr>
          <p:txBody>
            <a:bodyPr wrap="square" lIns="0" tIns="0" rIns="0" bIns="0" rtlCol="0">
              <a:spAutoFit/>
            </a:bodyPr>
            <a:lstStyle/>
            <a:p>
              <a:r>
                <a:rPr lang="de-DE" sz="1400" b="1" dirty="0">
                  <a:solidFill>
                    <a:schemeClr val="accent4">
                      <a:lumMod val="50000"/>
                    </a:schemeClr>
                  </a:solidFill>
                </a:rPr>
                <a:t>Level 2 Kategorien</a:t>
              </a:r>
              <a:r>
                <a:rPr lang="de-DE" sz="1400" dirty="0">
                  <a:solidFill>
                    <a:schemeClr val="accent4">
                      <a:lumMod val="50000"/>
                    </a:schemeClr>
                  </a:solidFill>
                </a:rPr>
                <a:t>, </a:t>
              </a:r>
              <a:r>
                <a:rPr lang="de-DE" sz="1400" dirty="0">
                  <a:solidFill>
                    <a:schemeClr val="tx1">
                      <a:lumMod val="50000"/>
                      <a:lumOff val="50000"/>
                    </a:schemeClr>
                  </a:solidFill>
                </a:rPr>
                <a:t>Aufteilung in 10 verschiedene Themen</a:t>
              </a:r>
              <a:endParaRPr lang="de-DE" sz="1400" dirty="0">
                <a:solidFill>
                  <a:schemeClr val="accent4">
                    <a:lumMod val="50000"/>
                  </a:schemeClr>
                </a:solidFill>
              </a:endParaRPr>
            </a:p>
          </p:txBody>
        </p:sp>
        <p:cxnSp>
          <p:nvCxnSpPr>
            <p:cNvPr id="68" name="Gerader Verbinder 67">
              <a:extLst>
                <a:ext uri="{FF2B5EF4-FFF2-40B4-BE49-F238E27FC236}">
                  <a16:creationId xmlns:a16="http://schemas.microsoft.com/office/drawing/2014/main" id="{27F3D5C5-711D-45CF-BED3-1483927F4A89}"/>
                </a:ext>
              </a:extLst>
            </p:cNvPr>
            <p:cNvCxnSpPr/>
            <p:nvPr/>
          </p:nvCxnSpPr>
          <p:spPr>
            <a:xfrm>
              <a:off x="3705523" y="1761440"/>
              <a:ext cx="8158938" cy="0"/>
            </a:xfrm>
            <a:prstGeom prst="line">
              <a:avLst/>
            </a:prstGeom>
            <a:ln w="19050">
              <a:solidFill>
                <a:schemeClr val="accent3">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BFD0BD38-7B43-4FF2-9E59-9B41EE7B87AA}"/>
                </a:ext>
              </a:extLst>
            </p:cNvPr>
            <p:cNvCxnSpPr/>
            <p:nvPr/>
          </p:nvCxnSpPr>
          <p:spPr>
            <a:xfrm>
              <a:off x="3697664" y="3997164"/>
              <a:ext cx="8158938" cy="0"/>
            </a:xfrm>
            <a:prstGeom prst="line">
              <a:avLst/>
            </a:prstGeom>
            <a:ln w="19050">
              <a:solidFill>
                <a:schemeClr val="accent3">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6" name="Freihandform: Form 65">
              <a:extLst>
                <a:ext uri="{FF2B5EF4-FFF2-40B4-BE49-F238E27FC236}">
                  <a16:creationId xmlns:a16="http://schemas.microsoft.com/office/drawing/2014/main" id="{8A13FB7F-F296-41B9-B1C1-EC9EBC36993E}"/>
                </a:ext>
              </a:extLst>
            </p:cNvPr>
            <p:cNvSpPr/>
            <p:nvPr/>
          </p:nvSpPr>
          <p:spPr>
            <a:xfrm>
              <a:off x="1622948" y="1394577"/>
              <a:ext cx="1839730" cy="4765702"/>
            </a:xfrm>
            <a:custGeom>
              <a:avLst/>
              <a:gdLst>
                <a:gd name="connsiteX0" fmla="*/ 0 w 1772241"/>
                <a:gd name="connsiteY0" fmla="*/ 0 h 4713348"/>
                <a:gd name="connsiteX1" fmla="*/ 254525 w 1772241"/>
                <a:gd name="connsiteY1" fmla="*/ 0 h 4713348"/>
                <a:gd name="connsiteX2" fmla="*/ 1772241 w 1772241"/>
                <a:gd name="connsiteY2" fmla="*/ 2356674 h 4713348"/>
                <a:gd name="connsiteX3" fmla="*/ 254525 w 1772241"/>
                <a:gd name="connsiteY3" fmla="*/ 4713348 h 4713348"/>
                <a:gd name="connsiteX4" fmla="*/ 0 w 1772241"/>
                <a:gd name="connsiteY4" fmla="*/ 4713348 h 4713348"/>
                <a:gd name="connsiteX5" fmla="*/ 1517716 w 1772241"/>
                <a:gd name="connsiteY5" fmla="*/ 2356674 h 471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2241" h="4713348">
                  <a:moveTo>
                    <a:pt x="0" y="0"/>
                  </a:moveTo>
                  <a:lnTo>
                    <a:pt x="254525" y="0"/>
                  </a:lnTo>
                  <a:lnTo>
                    <a:pt x="1772241" y="2356674"/>
                  </a:lnTo>
                  <a:lnTo>
                    <a:pt x="254525" y="4713348"/>
                  </a:lnTo>
                  <a:lnTo>
                    <a:pt x="0" y="4713348"/>
                  </a:lnTo>
                  <a:lnTo>
                    <a:pt x="1517716" y="2356674"/>
                  </a:lnTo>
                  <a:close/>
                </a:path>
              </a:pathLst>
            </a:custGeom>
            <a:solidFill>
              <a:srgbClr val="61738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de-DE" dirty="0">
                <a:solidFill>
                  <a:schemeClr val="tx1"/>
                </a:solidFill>
              </a:endParaRPr>
            </a:p>
          </p:txBody>
        </p:sp>
        <p:sp>
          <p:nvSpPr>
            <p:cNvPr id="71" name="Pfeil: Fünfeck 70">
              <a:extLst>
                <a:ext uri="{FF2B5EF4-FFF2-40B4-BE49-F238E27FC236}">
                  <a16:creationId xmlns:a16="http://schemas.microsoft.com/office/drawing/2014/main" id="{1CCAB504-8166-47BC-9F9B-103A25469508}"/>
                </a:ext>
              </a:extLst>
            </p:cNvPr>
            <p:cNvSpPr/>
            <p:nvPr/>
          </p:nvSpPr>
          <p:spPr>
            <a:xfrm>
              <a:off x="0" y="1382808"/>
              <a:ext cx="3150705" cy="4765706"/>
            </a:xfrm>
            <a:prstGeom prst="homePlate">
              <a:avLst/>
            </a:prstGeom>
            <a:solidFill>
              <a:schemeClr val="dk1">
                <a:alpha val="46000"/>
              </a:schemeClr>
            </a:solidFill>
            <a:ln>
              <a:noFill/>
            </a:ln>
          </p:spPr>
          <p:style>
            <a:lnRef idx="0">
              <a:scrgbClr r="0" g="0" b="0"/>
            </a:lnRef>
            <a:fillRef idx="0">
              <a:scrgbClr r="0" g="0" b="0"/>
            </a:fillRef>
            <a:effectRef idx="0">
              <a:scrgbClr r="0" g="0" b="0"/>
            </a:effectRef>
            <a:fontRef idx="minor">
              <a:schemeClr val="lt1"/>
            </a:fontRef>
          </p:style>
          <p:txBody>
            <a:bodyPr rtlCol="0" anchor="t" anchorCtr="0"/>
            <a:lstStyle/>
            <a:p>
              <a:endParaRPr lang="de-DE" sz="1400" b="1" dirty="0"/>
            </a:p>
            <a:p>
              <a:r>
                <a:rPr lang="de-DE" sz="1400" b="1" dirty="0"/>
                <a:t>Basis:</a:t>
              </a:r>
            </a:p>
            <a:p>
              <a:r>
                <a:rPr lang="de-DE" sz="1200" dirty="0"/>
                <a:t>36.350 Kundenfeedbacks</a:t>
              </a:r>
            </a:p>
            <a:p>
              <a:endParaRPr lang="de-DE" sz="1400" b="1" dirty="0"/>
            </a:p>
            <a:p>
              <a:r>
                <a:rPr lang="de-DE" sz="1400" b="1" dirty="0"/>
                <a:t>Level 1 Kategorie: </a:t>
              </a:r>
              <a:endParaRPr lang="de-DE" sz="1400" dirty="0"/>
            </a:p>
            <a:p>
              <a:pPr marL="285750" indent="-285750">
                <a:buFont typeface="Arial" panose="020B0604020202020204" pitchFamily="34" charset="0"/>
                <a:buChar char="•"/>
              </a:pPr>
              <a:r>
                <a:rPr lang="de-DE" sz="1200" dirty="0"/>
                <a:t>Einstellung &amp; Verhalten als dominantes Thema mit knapp 30% aller Feedbacks</a:t>
              </a:r>
            </a:p>
            <a:p>
              <a:pPr marL="285750" indent="-285750">
                <a:buFont typeface="Arial" panose="020B0604020202020204" pitchFamily="34" charset="0"/>
                <a:buChar char="•"/>
              </a:pPr>
              <a:r>
                <a:rPr lang="de-DE" sz="1200" dirty="0"/>
                <a:t>Ungleiche Verteilung der restlichen Themen</a:t>
              </a:r>
            </a:p>
            <a:p>
              <a:pPr marL="285750" indent="-285750">
                <a:buFont typeface="Arial" panose="020B0604020202020204" pitchFamily="34" charset="0"/>
                <a:buChar char="•"/>
              </a:pPr>
              <a:r>
                <a:rPr lang="de-DE" sz="1200" dirty="0"/>
                <a:t>85% der Themen mit weniger als 10% an Feedbacks</a:t>
              </a:r>
            </a:p>
            <a:p>
              <a:pPr marL="285750" indent="-285750">
                <a:buFont typeface="Arial" panose="020B0604020202020204" pitchFamily="34" charset="0"/>
                <a:buChar char="•"/>
              </a:pPr>
              <a:endParaRPr lang="de-DE" sz="1400" dirty="0"/>
            </a:p>
            <a:p>
              <a:r>
                <a:rPr lang="de-DE" sz="1400" b="1" dirty="0"/>
                <a:t>Level 2 Kategorie: </a:t>
              </a:r>
            </a:p>
            <a:p>
              <a:pPr marL="285750" indent="-285750">
                <a:buFont typeface="Arial" panose="020B0604020202020204" pitchFamily="34" charset="0"/>
                <a:buChar char="•"/>
              </a:pPr>
              <a:r>
                <a:rPr lang="de-DE" sz="1200" dirty="0"/>
                <a:t>Über 80% abgedeckt durch zwei relevante Themen:</a:t>
              </a:r>
            </a:p>
            <a:p>
              <a:pPr marL="742950" lvl="1" indent="-285750">
                <a:buFont typeface="Arial" panose="020B0604020202020204" pitchFamily="34" charset="0"/>
                <a:buChar char="•"/>
              </a:pPr>
              <a:r>
                <a:rPr lang="de-DE" sz="1200" dirty="0">
                  <a:solidFill>
                    <a:schemeClr val="bg1"/>
                  </a:solidFill>
                </a:rPr>
                <a:t>Freundlichkeit</a:t>
              </a:r>
            </a:p>
            <a:p>
              <a:pPr marL="742950" lvl="1" indent="-285750">
                <a:buFont typeface="Arial" panose="020B0604020202020204" pitchFamily="34" charset="0"/>
                <a:buChar char="•"/>
              </a:pPr>
              <a:r>
                <a:rPr lang="de-DE" sz="1200" dirty="0">
                  <a:solidFill>
                    <a:schemeClr val="bg1"/>
                  </a:solidFill>
                </a:rPr>
                <a:t>Kundenorientierung</a:t>
              </a:r>
            </a:p>
            <a:p>
              <a:pPr algn="l"/>
              <a:endParaRPr lang="de-DE" dirty="0">
                <a:solidFill>
                  <a:schemeClr val="tx1"/>
                </a:solidFill>
              </a:endParaRPr>
            </a:p>
          </p:txBody>
        </p:sp>
      </p:grpSp>
      <p:cxnSp>
        <p:nvCxnSpPr>
          <p:cNvPr id="17" name="Gerader Verbinder 16">
            <a:extLst>
              <a:ext uri="{FF2B5EF4-FFF2-40B4-BE49-F238E27FC236}">
                <a16:creationId xmlns:a16="http://schemas.microsoft.com/office/drawing/2014/main" id="{40F13B91-8F99-43BD-B325-E8F2939FD38A}"/>
              </a:ext>
            </a:extLst>
          </p:cNvPr>
          <p:cNvCxnSpPr>
            <a:cxnSpLocks/>
          </p:cNvCxnSpPr>
          <p:nvPr/>
        </p:nvCxnSpPr>
        <p:spPr>
          <a:xfrm>
            <a:off x="-2" y="6444921"/>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04AF6CC7-CBB4-BD43-9610-CA7773BE4CF0}"/>
              </a:ext>
            </a:extLst>
          </p:cNvPr>
          <p:cNvSpPr/>
          <p:nvPr/>
        </p:nvSpPr>
        <p:spPr>
          <a:xfrm>
            <a:off x="4216045" y="1906312"/>
            <a:ext cx="345989" cy="911030"/>
          </a:xfrm>
          <a:prstGeom prst="rect">
            <a:avLst/>
          </a:prstGeom>
          <a:noFill/>
          <a:ln w="38100">
            <a:solidFill>
              <a:srgbClr val="FFC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3855280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AC57F4E-0E73-442C-A7B8-2D4A6E385E57}"/>
              </a:ext>
            </a:extLst>
          </p:cNvPr>
          <p:cNvSpPr/>
          <p:nvPr/>
        </p:nvSpPr>
        <p:spPr>
          <a:xfrm>
            <a:off x="9583551" y="1454495"/>
            <a:ext cx="2592856" cy="4989504"/>
          </a:xfrm>
          <a:prstGeom prst="rect">
            <a:avLst/>
          </a:prstGeom>
          <a:solidFill>
            <a:srgbClr val="50648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 name="Titel 1">
            <a:extLst>
              <a:ext uri="{FF2B5EF4-FFF2-40B4-BE49-F238E27FC236}">
                <a16:creationId xmlns:a16="http://schemas.microsoft.com/office/drawing/2014/main" id="{0A87524A-16AB-C94E-A09D-6D6975E56ED4}"/>
              </a:ext>
            </a:extLst>
          </p:cNvPr>
          <p:cNvSpPr>
            <a:spLocks noGrp="1"/>
          </p:cNvSpPr>
          <p:nvPr>
            <p:ph type="title"/>
          </p:nvPr>
        </p:nvSpPr>
        <p:spPr/>
        <p:txBody>
          <a:bodyPr/>
          <a:lstStyle/>
          <a:p>
            <a:r>
              <a:rPr lang="de-DE" sz="2800" b="0" dirty="0">
                <a:solidFill>
                  <a:schemeClr val="bg1"/>
                </a:solidFill>
              </a:rPr>
              <a:t>Jede Kategorie der ersten hierarchieebene ist in verschiedene Kategorien auf zweiter ebene unterteilt. </a:t>
            </a:r>
          </a:p>
        </p:txBody>
      </p:sp>
      <p:grpSp>
        <p:nvGrpSpPr>
          <p:cNvPr id="17" name="Gruppieren 16">
            <a:extLst>
              <a:ext uri="{FF2B5EF4-FFF2-40B4-BE49-F238E27FC236}">
                <a16:creationId xmlns:a16="http://schemas.microsoft.com/office/drawing/2014/main" id="{EDB3A896-966C-4170-B001-31682A0E8685}"/>
              </a:ext>
            </a:extLst>
          </p:cNvPr>
          <p:cNvGrpSpPr/>
          <p:nvPr/>
        </p:nvGrpSpPr>
        <p:grpSpPr>
          <a:xfrm>
            <a:off x="-1" y="1436400"/>
            <a:ext cx="11892600" cy="5013669"/>
            <a:chOff x="237743" y="1005101"/>
            <a:chExt cx="11824794" cy="4782228"/>
          </a:xfrm>
        </p:grpSpPr>
        <p:pic>
          <p:nvPicPr>
            <p:cNvPr id="3" name="Grafik 2">
              <a:extLst>
                <a:ext uri="{FF2B5EF4-FFF2-40B4-BE49-F238E27FC236}">
                  <a16:creationId xmlns:a16="http://schemas.microsoft.com/office/drawing/2014/main" id="{53F04E3B-4490-7F4F-9684-C0DFBBB8BA63}"/>
                </a:ext>
              </a:extLst>
            </p:cNvPr>
            <p:cNvPicPr>
              <a:picLocks noChangeAspect="1"/>
            </p:cNvPicPr>
            <p:nvPr/>
          </p:nvPicPr>
          <p:blipFill rotWithShape="1">
            <a:blip r:embed="rId3"/>
            <a:srcRect t="5696" r="10938"/>
            <a:stretch/>
          </p:blipFill>
          <p:spPr>
            <a:xfrm>
              <a:off x="237743" y="1028151"/>
              <a:ext cx="9528911" cy="4734383"/>
            </a:xfrm>
            <a:prstGeom prst="rect">
              <a:avLst/>
            </a:prstGeom>
            <a:ln>
              <a:solidFill>
                <a:schemeClr val="bg1"/>
              </a:solidFill>
            </a:ln>
          </p:spPr>
        </p:pic>
        <p:cxnSp>
          <p:nvCxnSpPr>
            <p:cNvPr id="9" name="Gerader Verbinder 8">
              <a:extLst>
                <a:ext uri="{FF2B5EF4-FFF2-40B4-BE49-F238E27FC236}">
                  <a16:creationId xmlns:a16="http://schemas.microsoft.com/office/drawing/2014/main" id="{4686D5D9-52B6-4321-A2CB-51E17C49F2F3}"/>
                </a:ext>
              </a:extLst>
            </p:cNvPr>
            <p:cNvCxnSpPr>
              <a:cxnSpLocks/>
            </p:cNvCxnSpPr>
            <p:nvPr/>
          </p:nvCxnSpPr>
          <p:spPr>
            <a:xfrm>
              <a:off x="237744" y="1005101"/>
              <a:ext cx="11824793" cy="6402"/>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E3FAC8EA-BC86-4335-AA24-C469EE8E9B51}"/>
                </a:ext>
              </a:extLst>
            </p:cNvPr>
            <p:cNvCxnSpPr>
              <a:cxnSpLocks/>
            </p:cNvCxnSpPr>
            <p:nvPr/>
          </p:nvCxnSpPr>
          <p:spPr>
            <a:xfrm flipV="1">
              <a:off x="237744" y="5781539"/>
              <a:ext cx="11804904" cy="579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F71A3AC2-73E1-442A-A29B-2038AF70BA92}"/>
              </a:ext>
            </a:extLst>
          </p:cNvPr>
          <p:cNvGrpSpPr/>
          <p:nvPr/>
        </p:nvGrpSpPr>
        <p:grpSpPr>
          <a:xfrm>
            <a:off x="2741228" y="2077918"/>
            <a:ext cx="3066061" cy="322035"/>
            <a:chOff x="2877539" y="2002063"/>
            <a:chExt cx="3066061" cy="322035"/>
          </a:xfrm>
        </p:grpSpPr>
        <p:pic>
          <p:nvPicPr>
            <p:cNvPr id="20" name="Grafik 19" descr="Schließen mit einfarbiger Füllung">
              <a:extLst>
                <a:ext uri="{FF2B5EF4-FFF2-40B4-BE49-F238E27FC236}">
                  <a16:creationId xmlns:a16="http://schemas.microsoft.com/office/drawing/2014/main" id="{1728BDD7-4B95-4985-AD42-6D3BFB991E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7539" y="2002063"/>
              <a:ext cx="322035" cy="322035"/>
            </a:xfrm>
            <a:prstGeom prst="rect">
              <a:avLst/>
            </a:prstGeom>
          </p:spPr>
        </p:pic>
        <p:sp>
          <p:nvSpPr>
            <p:cNvPr id="21" name="Textfeld 20">
              <a:extLst>
                <a:ext uri="{FF2B5EF4-FFF2-40B4-BE49-F238E27FC236}">
                  <a16:creationId xmlns:a16="http://schemas.microsoft.com/office/drawing/2014/main" id="{7FEFD5CB-BBB7-439B-A432-4297A3A4A1D6}"/>
                </a:ext>
              </a:extLst>
            </p:cNvPr>
            <p:cNvSpPr txBox="1"/>
            <p:nvPr/>
          </p:nvSpPr>
          <p:spPr>
            <a:xfrm>
              <a:off x="3181350" y="2060328"/>
              <a:ext cx="2762250" cy="184666"/>
            </a:xfrm>
            <a:prstGeom prst="rect">
              <a:avLst/>
            </a:prstGeom>
            <a:noFill/>
          </p:spPr>
          <p:txBody>
            <a:bodyPr wrap="square" lIns="0" tIns="0" rIns="0" bIns="0" rtlCol="0">
              <a:spAutoFit/>
            </a:bodyPr>
            <a:lstStyle/>
            <a:p>
              <a:r>
                <a:rPr lang="de-DE" sz="1200" dirty="0">
                  <a:solidFill>
                    <a:srgbClr val="B20F14"/>
                  </a:solidFill>
                </a:rPr>
                <a:t>Zu geringe Anzahl an Reviews</a:t>
              </a:r>
            </a:p>
          </p:txBody>
        </p:sp>
      </p:grpSp>
      <p:grpSp>
        <p:nvGrpSpPr>
          <p:cNvPr id="23" name="Gruppieren 22">
            <a:extLst>
              <a:ext uri="{FF2B5EF4-FFF2-40B4-BE49-F238E27FC236}">
                <a16:creationId xmlns:a16="http://schemas.microsoft.com/office/drawing/2014/main" id="{C996D825-56C2-4ECC-AE87-3E0C47DD2148}"/>
              </a:ext>
            </a:extLst>
          </p:cNvPr>
          <p:cNvGrpSpPr/>
          <p:nvPr/>
        </p:nvGrpSpPr>
        <p:grpSpPr>
          <a:xfrm>
            <a:off x="3607687" y="2454551"/>
            <a:ext cx="3101579" cy="322034"/>
            <a:chOff x="2877541" y="1992540"/>
            <a:chExt cx="3101579" cy="322034"/>
          </a:xfrm>
        </p:grpSpPr>
        <p:pic>
          <p:nvPicPr>
            <p:cNvPr id="24" name="Grafik 23" descr="Schließen mit einfarbiger Füllung">
              <a:extLst>
                <a:ext uri="{FF2B5EF4-FFF2-40B4-BE49-F238E27FC236}">
                  <a16:creationId xmlns:a16="http://schemas.microsoft.com/office/drawing/2014/main" id="{43A0256D-D934-4B16-A59A-807CA19DF4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7541" y="1992540"/>
              <a:ext cx="322034" cy="322034"/>
            </a:xfrm>
            <a:prstGeom prst="rect">
              <a:avLst/>
            </a:prstGeom>
          </p:spPr>
        </p:pic>
        <p:sp>
          <p:nvSpPr>
            <p:cNvPr id="25" name="Textfeld 24">
              <a:extLst>
                <a:ext uri="{FF2B5EF4-FFF2-40B4-BE49-F238E27FC236}">
                  <a16:creationId xmlns:a16="http://schemas.microsoft.com/office/drawing/2014/main" id="{6D54B869-4FF6-44BD-8C17-3209F67E5EE8}"/>
                </a:ext>
              </a:extLst>
            </p:cNvPr>
            <p:cNvSpPr txBox="1"/>
            <p:nvPr/>
          </p:nvSpPr>
          <p:spPr>
            <a:xfrm>
              <a:off x="3216870" y="2040165"/>
              <a:ext cx="2762250" cy="184666"/>
            </a:xfrm>
            <a:prstGeom prst="rect">
              <a:avLst/>
            </a:prstGeom>
            <a:noFill/>
          </p:spPr>
          <p:txBody>
            <a:bodyPr wrap="square" lIns="0" tIns="0" rIns="0" bIns="0" rtlCol="0">
              <a:spAutoFit/>
            </a:bodyPr>
            <a:lstStyle/>
            <a:p>
              <a:r>
                <a:rPr lang="de-DE" sz="1200" dirty="0">
                  <a:solidFill>
                    <a:srgbClr val="B20F14"/>
                  </a:solidFill>
                </a:rPr>
                <a:t>Zu geringe Anzahl an Reviews</a:t>
              </a:r>
            </a:p>
          </p:txBody>
        </p:sp>
      </p:grpSp>
      <p:grpSp>
        <p:nvGrpSpPr>
          <p:cNvPr id="26" name="Gruppieren 25">
            <a:extLst>
              <a:ext uri="{FF2B5EF4-FFF2-40B4-BE49-F238E27FC236}">
                <a16:creationId xmlns:a16="http://schemas.microsoft.com/office/drawing/2014/main" id="{0AD6D697-370D-4551-996D-520AF8CD9705}"/>
              </a:ext>
            </a:extLst>
          </p:cNvPr>
          <p:cNvGrpSpPr/>
          <p:nvPr/>
        </p:nvGrpSpPr>
        <p:grpSpPr>
          <a:xfrm>
            <a:off x="3207648" y="3060808"/>
            <a:ext cx="3101581" cy="322035"/>
            <a:chOff x="2877539" y="1983013"/>
            <a:chExt cx="3101581" cy="322035"/>
          </a:xfrm>
        </p:grpSpPr>
        <p:pic>
          <p:nvPicPr>
            <p:cNvPr id="27" name="Grafik 26" descr="Schließen mit einfarbiger Füllung">
              <a:extLst>
                <a:ext uri="{FF2B5EF4-FFF2-40B4-BE49-F238E27FC236}">
                  <a16:creationId xmlns:a16="http://schemas.microsoft.com/office/drawing/2014/main" id="{C685C827-DA77-4D05-A141-846A010205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7539" y="1983013"/>
              <a:ext cx="322035" cy="322035"/>
            </a:xfrm>
            <a:prstGeom prst="rect">
              <a:avLst/>
            </a:prstGeom>
          </p:spPr>
        </p:pic>
        <p:sp>
          <p:nvSpPr>
            <p:cNvPr id="28" name="Textfeld 27">
              <a:extLst>
                <a:ext uri="{FF2B5EF4-FFF2-40B4-BE49-F238E27FC236}">
                  <a16:creationId xmlns:a16="http://schemas.microsoft.com/office/drawing/2014/main" id="{EB51A56F-78F9-4D29-8B67-05DD6FBCE427}"/>
                </a:ext>
              </a:extLst>
            </p:cNvPr>
            <p:cNvSpPr txBox="1"/>
            <p:nvPr/>
          </p:nvSpPr>
          <p:spPr>
            <a:xfrm>
              <a:off x="3216870" y="2040165"/>
              <a:ext cx="2762250" cy="184666"/>
            </a:xfrm>
            <a:prstGeom prst="rect">
              <a:avLst/>
            </a:prstGeom>
            <a:noFill/>
          </p:spPr>
          <p:txBody>
            <a:bodyPr wrap="square" lIns="0" tIns="0" rIns="0" bIns="0" rtlCol="0">
              <a:spAutoFit/>
            </a:bodyPr>
            <a:lstStyle/>
            <a:p>
              <a:r>
                <a:rPr lang="de-DE" sz="1200" dirty="0">
                  <a:solidFill>
                    <a:srgbClr val="B20F14"/>
                  </a:solidFill>
                </a:rPr>
                <a:t>Zu geringe Anzahl an Reviews</a:t>
              </a:r>
            </a:p>
          </p:txBody>
        </p:sp>
      </p:grpSp>
      <p:grpSp>
        <p:nvGrpSpPr>
          <p:cNvPr id="29" name="Gruppieren 28">
            <a:extLst>
              <a:ext uri="{FF2B5EF4-FFF2-40B4-BE49-F238E27FC236}">
                <a16:creationId xmlns:a16="http://schemas.microsoft.com/office/drawing/2014/main" id="{E793BD5F-5D99-4B86-824E-36DC508F8015}"/>
              </a:ext>
            </a:extLst>
          </p:cNvPr>
          <p:cNvGrpSpPr/>
          <p:nvPr/>
        </p:nvGrpSpPr>
        <p:grpSpPr>
          <a:xfrm>
            <a:off x="2918219" y="3588112"/>
            <a:ext cx="3101581" cy="322035"/>
            <a:chOff x="2877539" y="1983013"/>
            <a:chExt cx="3101581" cy="322035"/>
          </a:xfrm>
        </p:grpSpPr>
        <p:pic>
          <p:nvPicPr>
            <p:cNvPr id="30" name="Grafik 29" descr="Schließen mit einfarbiger Füllung">
              <a:extLst>
                <a:ext uri="{FF2B5EF4-FFF2-40B4-BE49-F238E27FC236}">
                  <a16:creationId xmlns:a16="http://schemas.microsoft.com/office/drawing/2014/main" id="{E4D0FF74-E111-4E7D-9AFF-407CB25AF67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7539" y="1983013"/>
              <a:ext cx="322035" cy="322035"/>
            </a:xfrm>
            <a:prstGeom prst="rect">
              <a:avLst/>
            </a:prstGeom>
          </p:spPr>
        </p:pic>
        <p:sp>
          <p:nvSpPr>
            <p:cNvPr id="31" name="Textfeld 30">
              <a:extLst>
                <a:ext uri="{FF2B5EF4-FFF2-40B4-BE49-F238E27FC236}">
                  <a16:creationId xmlns:a16="http://schemas.microsoft.com/office/drawing/2014/main" id="{87BD517F-8417-4A07-A4F2-F4CA6CB4A1A7}"/>
                </a:ext>
              </a:extLst>
            </p:cNvPr>
            <p:cNvSpPr txBox="1"/>
            <p:nvPr/>
          </p:nvSpPr>
          <p:spPr>
            <a:xfrm>
              <a:off x="3216870" y="2040165"/>
              <a:ext cx="2762250" cy="184666"/>
            </a:xfrm>
            <a:prstGeom prst="rect">
              <a:avLst/>
            </a:prstGeom>
            <a:noFill/>
          </p:spPr>
          <p:txBody>
            <a:bodyPr wrap="square" lIns="0" tIns="0" rIns="0" bIns="0" rtlCol="0">
              <a:spAutoFit/>
            </a:bodyPr>
            <a:lstStyle/>
            <a:p>
              <a:r>
                <a:rPr lang="de-DE" sz="1200" dirty="0">
                  <a:solidFill>
                    <a:srgbClr val="B20F14"/>
                  </a:solidFill>
                </a:rPr>
                <a:t>Zu geringe Anzahl an Reviews</a:t>
              </a:r>
            </a:p>
          </p:txBody>
        </p:sp>
      </p:grpSp>
      <p:grpSp>
        <p:nvGrpSpPr>
          <p:cNvPr id="32" name="Gruppieren 31">
            <a:extLst>
              <a:ext uri="{FF2B5EF4-FFF2-40B4-BE49-F238E27FC236}">
                <a16:creationId xmlns:a16="http://schemas.microsoft.com/office/drawing/2014/main" id="{A243CA01-061F-44F3-84CB-62730853EF66}"/>
              </a:ext>
            </a:extLst>
          </p:cNvPr>
          <p:cNvGrpSpPr/>
          <p:nvPr/>
        </p:nvGrpSpPr>
        <p:grpSpPr>
          <a:xfrm>
            <a:off x="3529683" y="4564964"/>
            <a:ext cx="3101581" cy="322035"/>
            <a:chOff x="2877539" y="1983013"/>
            <a:chExt cx="3101581" cy="322035"/>
          </a:xfrm>
        </p:grpSpPr>
        <p:pic>
          <p:nvPicPr>
            <p:cNvPr id="33" name="Grafik 32" descr="Schließen mit einfarbiger Füllung">
              <a:extLst>
                <a:ext uri="{FF2B5EF4-FFF2-40B4-BE49-F238E27FC236}">
                  <a16:creationId xmlns:a16="http://schemas.microsoft.com/office/drawing/2014/main" id="{0AAE3A69-8069-4472-9DE0-8E88EFBA5FC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7539" y="1983013"/>
              <a:ext cx="322035" cy="322035"/>
            </a:xfrm>
            <a:prstGeom prst="rect">
              <a:avLst/>
            </a:prstGeom>
          </p:spPr>
        </p:pic>
        <p:sp>
          <p:nvSpPr>
            <p:cNvPr id="34" name="Textfeld 33">
              <a:extLst>
                <a:ext uri="{FF2B5EF4-FFF2-40B4-BE49-F238E27FC236}">
                  <a16:creationId xmlns:a16="http://schemas.microsoft.com/office/drawing/2014/main" id="{6DF70A0E-0439-4EEB-A78D-6DE307856FB7}"/>
                </a:ext>
              </a:extLst>
            </p:cNvPr>
            <p:cNvSpPr txBox="1"/>
            <p:nvPr/>
          </p:nvSpPr>
          <p:spPr>
            <a:xfrm>
              <a:off x="3216870" y="2040165"/>
              <a:ext cx="2762250" cy="184666"/>
            </a:xfrm>
            <a:prstGeom prst="rect">
              <a:avLst/>
            </a:prstGeom>
            <a:noFill/>
          </p:spPr>
          <p:txBody>
            <a:bodyPr wrap="square" lIns="0" tIns="0" rIns="0" bIns="0" rtlCol="0">
              <a:spAutoFit/>
            </a:bodyPr>
            <a:lstStyle/>
            <a:p>
              <a:r>
                <a:rPr lang="de-DE" sz="1200" dirty="0">
                  <a:solidFill>
                    <a:srgbClr val="B20F14"/>
                  </a:solidFill>
                </a:rPr>
                <a:t>Zu geringe Anzahl an Reviews</a:t>
              </a:r>
            </a:p>
          </p:txBody>
        </p:sp>
      </p:grpSp>
      <p:sp>
        <p:nvSpPr>
          <p:cNvPr id="38" name="AutoShape 4">
            <a:extLst>
              <a:ext uri="{FF2B5EF4-FFF2-40B4-BE49-F238E27FC236}">
                <a16:creationId xmlns:a16="http://schemas.microsoft.com/office/drawing/2014/main" id="{639A4037-F368-4D19-AD0A-512F594F4D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 name="AutoShape 6" descr="Prozessberatung und Optimierung | smart-TEC">
            <a:extLst>
              <a:ext uri="{FF2B5EF4-FFF2-40B4-BE49-F238E27FC236}">
                <a16:creationId xmlns:a16="http://schemas.microsoft.com/office/drawing/2014/main" id="{4ECBFB97-698D-4DF4-B1E8-3807DCB968A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 name="Textfeld 50">
            <a:extLst>
              <a:ext uri="{FF2B5EF4-FFF2-40B4-BE49-F238E27FC236}">
                <a16:creationId xmlns:a16="http://schemas.microsoft.com/office/drawing/2014/main" id="{2DDE0D67-D253-4F0E-92A3-806E8E9F5E5F}"/>
              </a:ext>
            </a:extLst>
          </p:cNvPr>
          <p:cNvSpPr txBox="1"/>
          <p:nvPr/>
        </p:nvSpPr>
        <p:spPr>
          <a:xfrm>
            <a:off x="9621651" y="1507123"/>
            <a:ext cx="2431954" cy="3477875"/>
          </a:xfrm>
          <a:prstGeom prst="rect">
            <a:avLst/>
          </a:prstGeom>
          <a:noFill/>
        </p:spPr>
        <p:txBody>
          <a:bodyPr wrap="square" lIns="0" tIns="0" rIns="0" bIns="0" rtlCol="0">
            <a:spAutoFit/>
          </a:bodyPr>
          <a:lstStyle/>
          <a:p>
            <a:r>
              <a:rPr lang="de-DE" sz="1600" dirty="0">
                <a:solidFill>
                  <a:schemeClr val="bg1"/>
                </a:solidFill>
              </a:rPr>
              <a:t>Unterteilung in weitere Kategorien (Level 2) liefert viele verschiedene Kategorien mit teilweise sehr geringer Anzahl an Dokumenten. </a:t>
            </a:r>
          </a:p>
          <a:p>
            <a:endParaRPr lang="de-DE" sz="1600" dirty="0">
              <a:solidFill>
                <a:schemeClr val="bg1"/>
              </a:solidFill>
            </a:endParaRPr>
          </a:p>
          <a:p>
            <a:r>
              <a:rPr lang="de-DE" sz="1600" dirty="0">
                <a:solidFill>
                  <a:schemeClr val="bg1"/>
                </a:solidFill>
              </a:rPr>
              <a:t>Schlechtes Durchschnittsrating in der Kommunikation sowie beispielsweise im Bereich Mobility &amp; Transfer zeigen Handlungsbedarf.</a:t>
            </a:r>
            <a:endParaRPr lang="de-DE" sz="1400" dirty="0">
              <a:solidFill>
                <a:schemeClr val="bg1"/>
              </a:solidFill>
            </a:endParaRPr>
          </a:p>
          <a:p>
            <a:endParaRPr lang="de-DE" dirty="0" err="1"/>
          </a:p>
        </p:txBody>
      </p:sp>
    </p:spTree>
    <p:extLst>
      <p:ext uri="{BB962C8B-B14F-4D97-AF65-F5344CB8AC3E}">
        <p14:creationId xmlns:p14="http://schemas.microsoft.com/office/powerpoint/2010/main" val="2040958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1E0B921D-43FA-44C7-B40A-F3A9F111B2C3}"/>
              </a:ext>
            </a:extLst>
          </p:cNvPr>
          <p:cNvPicPr>
            <a:picLocks noChangeAspect="1"/>
          </p:cNvPicPr>
          <p:nvPr/>
        </p:nvPicPr>
        <p:blipFill rotWithShape="1">
          <a:blip r:embed="rId3">
            <a:extLst>
              <a:ext uri="{28A0092B-C50C-407E-A947-70E740481C1C}">
                <a14:useLocalDpi xmlns:a14="http://schemas.microsoft.com/office/drawing/2010/main" val="0"/>
              </a:ext>
            </a:extLst>
          </a:blip>
          <a:srcRect t="10097" b="755"/>
          <a:stretch/>
        </p:blipFill>
        <p:spPr>
          <a:xfrm>
            <a:off x="0" y="1443749"/>
            <a:ext cx="10514397" cy="4988676"/>
          </a:xfrm>
          <a:prstGeom prst="rect">
            <a:avLst/>
          </a:prstGeom>
        </p:spPr>
      </p:pic>
      <p:sp>
        <p:nvSpPr>
          <p:cNvPr id="2" name="Titel 1">
            <a:extLst>
              <a:ext uri="{FF2B5EF4-FFF2-40B4-BE49-F238E27FC236}">
                <a16:creationId xmlns:a16="http://schemas.microsoft.com/office/drawing/2014/main" id="{6F01BB32-5D1E-C240-ADF3-0ABA790D2226}"/>
              </a:ext>
            </a:extLst>
          </p:cNvPr>
          <p:cNvSpPr>
            <a:spLocks noGrp="1"/>
          </p:cNvSpPr>
          <p:nvPr>
            <p:ph type="title"/>
          </p:nvPr>
        </p:nvSpPr>
        <p:spPr/>
        <p:txBody>
          <a:bodyPr/>
          <a:lstStyle/>
          <a:p>
            <a:r>
              <a:rPr lang="de-DE" sz="2800" b="0" dirty="0">
                <a:solidFill>
                  <a:schemeClr val="bg1"/>
                </a:solidFill>
              </a:rPr>
              <a:t>Jede </a:t>
            </a:r>
            <a:r>
              <a:rPr lang="de-DE" sz="2800" b="0" dirty="0" err="1">
                <a:solidFill>
                  <a:schemeClr val="bg1"/>
                </a:solidFill>
              </a:rPr>
              <a:t>kategorie</a:t>
            </a:r>
            <a:r>
              <a:rPr lang="de-DE" sz="2800" b="0" dirty="0">
                <a:solidFill>
                  <a:schemeClr val="bg1"/>
                </a:solidFill>
              </a:rPr>
              <a:t> ist durch </a:t>
            </a:r>
            <a:r>
              <a:rPr lang="de-DE" sz="2800" b="0" dirty="0" err="1">
                <a:solidFill>
                  <a:schemeClr val="bg1"/>
                </a:solidFill>
              </a:rPr>
              <a:t>schlüsselwörter</a:t>
            </a:r>
            <a:r>
              <a:rPr lang="de-DE" sz="2800" b="0" dirty="0">
                <a:solidFill>
                  <a:schemeClr val="bg1"/>
                </a:solidFill>
              </a:rPr>
              <a:t> charakterisiert.</a:t>
            </a:r>
          </a:p>
        </p:txBody>
      </p:sp>
      <p:cxnSp>
        <p:nvCxnSpPr>
          <p:cNvPr id="19" name="Gerader Verbinder 18">
            <a:extLst>
              <a:ext uri="{FF2B5EF4-FFF2-40B4-BE49-F238E27FC236}">
                <a16:creationId xmlns:a16="http://schemas.microsoft.com/office/drawing/2014/main" id="{ECF90396-5035-481D-A705-4C3D8493DCB4}"/>
              </a:ext>
            </a:extLst>
          </p:cNvPr>
          <p:cNvCxnSpPr>
            <a:cxnSpLocks/>
          </p:cNvCxnSpPr>
          <p:nvPr/>
        </p:nvCxnSpPr>
        <p:spPr>
          <a:xfrm>
            <a:off x="11636" y="6444000"/>
            <a:ext cx="12180364" cy="0"/>
          </a:xfrm>
          <a:prstGeom prst="line">
            <a:avLst/>
          </a:prstGeom>
          <a:ln>
            <a:solidFill>
              <a:srgbClr val="506483"/>
            </a:solidFill>
            <a:tailEnd type="none"/>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62320A7C-77DA-4B0E-9E74-A3DE38F18FAC}"/>
              </a:ext>
            </a:extLst>
          </p:cNvPr>
          <p:cNvCxnSpPr>
            <a:cxnSpLocks/>
          </p:cNvCxnSpPr>
          <p:nvPr/>
        </p:nvCxnSpPr>
        <p:spPr>
          <a:xfrm>
            <a:off x="219456" y="1436400"/>
            <a:ext cx="11972544"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5" name="Diagramm 14">
            <a:extLst>
              <a:ext uri="{FF2B5EF4-FFF2-40B4-BE49-F238E27FC236}">
                <a16:creationId xmlns:a16="http://schemas.microsoft.com/office/drawing/2014/main" id="{13B8CF9E-813E-457D-B679-9DDD67885D79}"/>
              </a:ext>
            </a:extLst>
          </p:cNvPr>
          <p:cNvGraphicFramePr>
            <a:graphicFrameLocks/>
          </p:cNvGraphicFramePr>
          <p:nvPr>
            <p:extLst>
              <p:ext uri="{D42A27DB-BD31-4B8C-83A1-F6EECF244321}">
                <p14:modId xmlns:p14="http://schemas.microsoft.com/office/powerpoint/2010/main" val="1379758308"/>
              </p:ext>
            </p:extLst>
          </p:nvPr>
        </p:nvGraphicFramePr>
        <p:xfrm>
          <a:off x="962025" y="1680106"/>
          <a:ext cx="9545452" cy="20401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Tabelle 2">
            <a:extLst>
              <a:ext uri="{FF2B5EF4-FFF2-40B4-BE49-F238E27FC236}">
                <a16:creationId xmlns:a16="http://schemas.microsoft.com/office/drawing/2014/main" id="{3C9AB2DF-52A5-486E-A194-B35C55945F49}"/>
              </a:ext>
            </a:extLst>
          </p:cNvPr>
          <p:cNvGraphicFramePr>
            <a:graphicFrameLocks noGrp="1"/>
          </p:cNvGraphicFramePr>
          <p:nvPr>
            <p:extLst>
              <p:ext uri="{D42A27DB-BD31-4B8C-83A1-F6EECF244321}">
                <p14:modId xmlns:p14="http://schemas.microsoft.com/office/powerpoint/2010/main" val="1554529187"/>
              </p:ext>
            </p:extLst>
          </p:nvPr>
        </p:nvGraphicFramePr>
        <p:xfrm>
          <a:off x="1129053" y="4077970"/>
          <a:ext cx="9378427" cy="2163870"/>
        </p:xfrm>
        <a:graphic>
          <a:graphicData uri="http://schemas.openxmlformats.org/drawingml/2006/table">
            <a:tbl>
              <a:tblPr firstRow="1" bandRow="1">
                <a:tableStyleId>{2D5ABB26-0587-4C30-8999-92F81FD0307C}</a:tableStyleId>
              </a:tblPr>
              <a:tblGrid>
                <a:gridCol w="672038">
                  <a:extLst>
                    <a:ext uri="{9D8B030D-6E8A-4147-A177-3AD203B41FA5}">
                      <a16:colId xmlns:a16="http://schemas.microsoft.com/office/drawing/2014/main" val="578694249"/>
                    </a:ext>
                  </a:extLst>
                </a:gridCol>
                <a:gridCol w="443019">
                  <a:extLst>
                    <a:ext uri="{9D8B030D-6E8A-4147-A177-3AD203B41FA5}">
                      <a16:colId xmlns:a16="http://schemas.microsoft.com/office/drawing/2014/main" val="3181209214"/>
                    </a:ext>
                  </a:extLst>
                </a:gridCol>
                <a:gridCol w="609926">
                  <a:extLst>
                    <a:ext uri="{9D8B030D-6E8A-4147-A177-3AD203B41FA5}">
                      <a16:colId xmlns:a16="http://schemas.microsoft.com/office/drawing/2014/main" val="3996022467"/>
                    </a:ext>
                  </a:extLst>
                </a:gridCol>
                <a:gridCol w="385660">
                  <a:extLst>
                    <a:ext uri="{9D8B030D-6E8A-4147-A177-3AD203B41FA5}">
                      <a16:colId xmlns:a16="http://schemas.microsoft.com/office/drawing/2014/main" val="3447538321"/>
                    </a:ext>
                  </a:extLst>
                </a:gridCol>
                <a:gridCol w="627219">
                  <a:extLst>
                    <a:ext uri="{9D8B030D-6E8A-4147-A177-3AD203B41FA5}">
                      <a16:colId xmlns:a16="http://schemas.microsoft.com/office/drawing/2014/main" val="3923656675"/>
                    </a:ext>
                  </a:extLst>
                </a:gridCol>
                <a:gridCol w="378324">
                  <a:extLst>
                    <a:ext uri="{9D8B030D-6E8A-4147-A177-3AD203B41FA5}">
                      <a16:colId xmlns:a16="http://schemas.microsoft.com/office/drawing/2014/main" val="1966132508"/>
                    </a:ext>
                  </a:extLst>
                </a:gridCol>
                <a:gridCol w="567484">
                  <a:extLst>
                    <a:ext uri="{9D8B030D-6E8A-4147-A177-3AD203B41FA5}">
                      <a16:colId xmlns:a16="http://schemas.microsoft.com/office/drawing/2014/main" val="1322467121"/>
                    </a:ext>
                  </a:extLst>
                </a:gridCol>
                <a:gridCol w="288721">
                  <a:extLst>
                    <a:ext uri="{9D8B030D-6E8A-4147-A177-3AD203B41FA5}">
                      <a16:colId xmlns:a16="http://schemas.microsoft.com/office/drawing/2014/main" val="3598223745"/>
                    </a:ext>
                  </a:extLst>
                </a:gridCol>
                <a:gridCol w="587397">
                  <a:extLst>
                    <a:ext uri="{9D8B030D-6E8A-4147-A177-3AD203B41FA5}">
                      <a16:colId xmlns:a16="http://schemas.microsoft.com/office/drawing/2014/main" val="2029830555"/>
                    </a:ext>
                  </a:extLst>
                </a:gridCol>
                <a:gridCol w="348455">
                  <a:extLst>
                    <a:ext uri="{9D8B030D-6E8A-4147-A177-3AD203B41FA5}">
                      <a16:colId xmlns:a16="http://schemas.microsoft.com/office/drawing/2014/main" val="3047485192"/>
                    </a:ext>
                  </a:extLst>
                </a:gridCol>
                <a:gridCol w="647132">
                  <a:extLst>
                    <a:ext uri="{9D8B030D-6E8A-4147-A177-3AD203B41FA5}">
                      <a16:colId xmlns:a16="http://schemas.microsoft.com/office/drawing/2014/main" val="2938776869"/>
                    </a:ext>
                  </a:extLst>
                </a:gridCol>
                <a:gridCol w="238941">
                  <a:extLst>
                    <a:ext uri="{9D8B030D-6E8A-4147-A177-3AD203B41FA5}">
                      <a16:colId xmlns:a16="http://schemas.microsoft.com/office/drawing/2014/main" val="3921644869"/>
                    </a:ext>
                  </a:extLst>
                </a:gridCol>
                <a:gridCol w="637175">
                  <a:extLst>
                    <a:ext uri="{9D8B030D-6E8A-4147-A177-3AD203B41FA5}">
                      <a16:colId xmlns:a16="http://schemas.microsoft.com/office/drawing/2014/main" val="3278303142"/>
                    </a:ext>
                  </a:extLst>
                </a:gridCol>
                <a:gridCol w="467925">
                  <a:extLst>
                    <a:ext uri="{9D8B030D-6E8A-4147-A177-3AD203B41FA5}">
                      <a16:colId xmlns:a16="http://schemas.microsoft.com/office/drawing/2014/main" val="557082121"/>
                    </a:ext>
                  </a:extLst>
                </a:gridCol>
                <a:gridCol w="497794">
                  <a:extLst>
                    <a:ext uri="{9D8B030D-6E8A-4147-A177-3AD203B41FA5}">
                      <a16:colId xmlns:a16="http://schemas.microsoft.com/office/drawing/2014/main" val="1941021016"/>
                    </a:ext>
                  </a:extLst>
                </a:gridCol>
                <a:gridCol w="378324">
                  <a:extLst>
                    <a:ext uri="{9D8B030D-6E8A-4147-A177-3AD203B41FA5}">
                      <a16:colId xmlns:a16="http://schemas.microsoft.com/office/drawing/2014/main" val="1418405822"/>
                    </a:ext>
                  </a:extLst>
                </a:gridCol>
                <a:gridCol w="467925">
                  <a:extLst>
                    <a:ext uri="{9D8B030D-6E8A-4147-A177-3AD203B41FA5}">
                      <a16:colId xmlns:a16="http://schemas.microsoft.com/office/drawing/2014/main" val="3482847996"/>
                    </a:ext>
                  </a:extLst>
                </a:gridCol>
                <a:gridCol w="338498">
                  <a:extLst>
                    <a:ext uri="{9D8B030D-6E8A-4147-A177-3AD203B41FA5}">
                      <a16:colId xmlns:a16="http://schemas.microsoft.com/office/drawing/2014/main" val="4079061792"/>
                    </a:ext>
                  </a:extLst>
                </a:gridCol>
                <a:gridCol w="448014">
                  <a:extLst>
                    <a:ext uri="{9D8B030D-6E8A-4147-A177-3AD203B41FA5}">
                      <a16:colId xmlns:a16="http://schemas.microsoft.com/office/drawing/2014/main" val="256245131"/>
                    </a:ext>
                  </a:extLst>
                </a:gridCol>
                <a:gridCol w="348456">
                  <a:extLst>
                    <a:ext uri="{9D8B030D-6E8A-4147-A177-3AD203B41FA5}">
                      <a16:colId xmlns:a16="http://schemas.microsoft.com/office/drawing/2014/main" val="1714438406"/>
                    </a:ext>
                  </a:extLst>
                </a:gridCol>
              </a:tblGrid>
              <a:tr h="216387">
                <a:tc>
                  <a:txBody>
                    <a:bodyPr/>
                    <a:lstStyle/>
                    <a:p>
                      <a:pPr algn="ctr"/>
                      <a:r>
                        <a:rPr lang="de-DE" sz="800" b="0" kern="1200" dirty="0">
                          <a:solidFill>
                            <a:schemeClr val="tx1"/>
                          </a:solidFill>
                        </a:rPr>
                        <a:t>Service</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12924</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err="1">
                          <a:solidFill>
                            <a:schemeClr val="tx1"/>
                          </a:solidFill>
                        </a:rPr>
                        <a:t>Purchase</a:t>
                      </a:r>
                      <a:r>
                        <a:rPr lang="de-DE" sz="800" b="0" kern="1200" dirty="0">
                          <a:solidFill>
                            <a:schemeClr val="tx1"/>
                          </a:solidFill>
                        </a:rPr>
                        <a:t> </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4033</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Knowledge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5109</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Price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2234</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Service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906</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Loaner</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a:solidFill>
                            <a:schemeClr val="tx1"/>
                          </a:solidFill>
                        </a:rPr>
                        <a:t>1534</a:t>
                      </a:r>
                      <a:endParaRPr lang="de-DE" sz="800" b="0" kern="120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Waiting</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825</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Phone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958</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Change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823</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Option</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819</a:t>
                      </a:r>
                      <a:endParaRPr lang="de-DE" sz="800" b="0" kern="1200" dirty="0">
                        <a:solidFill>
                          <a:schemeClr val="tx1"/>
                        </a:solidFill>
                        <a:latin typeface="+mn-lt"/>
                        <a:ea typeface="+mn-ea"/>
                        <a:cs typeface="+mn-cs"/>
                      </a:endParaRPr>
                    </a:p>
                  </a:txBody>
                  <a:tcPr marL="4545" marR="4545" marT="454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1929575"/>
                  </a:ext>
                </a:extLst>
              </a:tr>
              <a:tr h="216387">
                <a:tc>
                  <a:txBody>
                    <a:bodyPr/>
                    <a:lstStyle/>
                    <a:p>
                      <a:pPr algn="ctr"/>
                      <a:r>
                        <a:rPr lang="de-DE" sz="800" b="0" kern="1200" dirty="0">
                          <a:solidFill>
                            <a:schemeClr val="tx1"/>
                          </a:solidFill>
                        </a:rPr>
                        <a:t>Customer</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5096</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Experience</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2709</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Question</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1449</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Charge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761</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Experience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a:solidFill>
                            <a:schemeClr val="tx1"/>
                          </a:solidFill>
                        </a:rPr>
                        <a:t>629</a:t>
                      </a:r>
                      <a:endParaRPr lang="de-DE" sz="800" b="0" kern="120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Pick</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660</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Car</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a:solidFill>
                            <a:schemeClr val="tx1"/>
                          </a:solidFill>
                        </a:rPr>
                        <a:t>786</a:t>
                      </a:r>
                      <a:endParaRPr lang="de-DE" sz="800" b="0" kern="120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Call</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942</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Oil</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a:solidFill>
                            <a:schemeClr val="tx1"/>
                          </a:solidFill>
                        </a:rPr>
                        <a:t>817</a:t>
                      </a:r>
                      <a:endParaRPr lang="de-DE" sz="800" b="0" kern="120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Feature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660</a:t>
                      </a:r>
                      <a:endParaRPr lang="de-DE" sz="800" b="0" kern="1200" dirty="0">
                        <a:solidFill>
                          <a:schemeClr val="tx1"/>
                        </a:solidFill>
                        <a:latin typeface="+mn-lt"/>
                        <a:ea typeface="+mn-ea"/>
                        <a:cs typeface="+mn-cs"/>
                      </a:endParaRPr>
                    </a:p>
                  </a:txBody>
                  <a:tcPr marL="4545" marR="4545" marT="454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7738034"/>
                  </a:ext>
                </a:extLst>
              </a:tr>
              <a:tr h="216387">
                <a:tc>
                  <a:txBody>
                    <a:bodyPr/>
                    <a:lstStyle/>
                    <a:p>
                      <a:pPr algn="ctr"/>
                      <a:r>
                        <a:rPr lang="de-DE" sz="800" b="0" kern="1200" dirty="0">
                          <a:solidFill>
                            <a:schemeClr val="tx1"/>
                          </a:solidFill>
                        </a:rPr>
                        <a:t>Car</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3540</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err="1">
                          <a:solidFill>
                            <a:schemeClr val="tx1"/>
                          </a:solidFill>
                        </a:rPr>
                        <a:t>Buying</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1692</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Profession</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1026</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Pay</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645</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Process</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605</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Appointment</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192</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Area</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765</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Email</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587</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Service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528</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Time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196</a:t>
                      </a:r>
                      <a:endParaRPr lang="de-DE" sz="800" b="0" kern="1200" dirty="0">
                        <a:solidFill>
                          <a:schemeClr val="tx1"/>
                        </a:solidFill>
                        <a:latin typeface="+mn-lt"/>
                        <a:ea typeface="+mn-ea"/>
                        <a:cs typeface="+mn-cs"/>
                      </a:endParaRPr>
                    </a:p>
                  </a:txBody>
                  <a:tcPr marL="4545" marR="4545" marT="454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042711"/>
                  </a:ext>
                </a:extLst>
              </a:tr>
              <a:tr h="216387">
                <a:tc>
                  <a:txBody>
                    <a:bodyPr/>
                    <a:lstStyle/>
                    <a:p>
                      <a:pPr algn="ctr"/>
                      <a:r>
                        <a:rPr lang="de-DE" sz="800" b="0" kern="1200" dirty="0" err="1">
                          <a:solidFill>
                            <a:schemeClr val="tx1"/>
                          </a:solidFill>
                        </a:rPr>
                        <a:t>Staff</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3058</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err="1">
                          <a:solidFill>
                            <a:schemeClr val="tx1"/>
                          </a:solidFill>
                        </a:rPr>
                        <a:t>Paperwork</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749</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Experienced</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568</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Cost</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645</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Quality</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a:solidFill>
                            <a:schemeClr val="tx1"/>
                          </a:solidFill>
                        </a:rPr>
                        <a:t>541</a:t>
                      </a:r>
                      <a:endParaRPr lang="de-DE" sz="800" b="0" kern="120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Shuttle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178</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Service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666</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Time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217</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Door</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403</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Package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181</a:t>
                      </a:r>
                      <a:endParaRPr lang="de-DE" sz="800" b="0" kern="1200" dirty="0">
                        <a:solidFill>
                          <a:schemeClr val="tx1"/>
                        </a:solidFill>
                        <a:latin typeface="+mn-lt"/>
                        <a:ea typeface="+mn-ea"/>
                        <a:cs typeface="+mn-cs"/>
                      </a:endParaRPr>
                    </a:p>
                  </a:txBody>
                  <a:tcPr marL="4545" marR="4545" marT="454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7928715"/>
                  </a:ext>
                </a:extLst>
              </a:tr>
              <a:tr h="216387">
                <a:tc>
                  <a:txBody>
                    <a:bodyPr/>
                    <a:lstStyle/>
                    <a:p>
                      <a:pPr algn="ctr"/>
                      <a:r>
                        <a:rPr lang="de-DE" sz="800" b="0" kern="1200" dirty="0">
                          <a:solidFill>
                            <a:schemeClr val="tx1"/>
                          </a:solidFill>
                        </a:rPr>
                        <a:t>Professional</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2557</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err="1">
                          <a:solidFill>
                            <a:schemeClr val="tx1"/>
                          </a:solidFill>
                        </a:rPr>
                        <a:t>Process</a:t>
                      </a:r>
                      <a:r>
                        <a:rPr lang="de-DE" sz="800" b="0" kern="1200" dirty="0">
                          <a:solidFill>
                            <a:schemeClr val="tx1"/>
                          </a:solidFill>
                        </a:rPr>
                        <a:t> </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563</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Deal</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617</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Buying</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284</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Pickup</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146</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Dealership</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a:solidFill>
                            <a:schemeClr val="tx1"/>
                          </a:solidFill>
                        </a:rPr>
                        <a:t>430</a:t>
                      </a:r>
                      <a:endParaRPr lang="de-DE" sz="800" b="0" kern="120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Receive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154</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Time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249</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Purchase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90</a:t>
                      </a:r>
                      <a:endParaRPr lang="de-DE" sz="800" b="0" kern="1200" dirty="0">
                        <a:solidFill>
                          <a:schemeClr val="tx1"/>
                        </a:solidFill>
                        <a:latin typeface="+mn-lt"/>
                        <a:ea typeface="+mn-ea"/>
                        <a:cs typeface="+mn-cs"/>
                      </a:endParaRPr>
                    </a:p>
                  </a:txBody>
                  <a:tcPr marL="4545" marR="4545" marT="454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3042273"/>
                  </a:ext>
                </a:extLst>
              </a:tr>
              <a:tr h="216387">
                <a:tc>
                  <a:txBody>
                    <a:bodyPr/>
                    <a:lstStyle/>
                    <a:p>
                      <a:pPr algn="ctr"/>
                      <a:r>
                        <a:rPr lang="de-DE" sz="800" b="0" kern="1200" dirty="0" err="1">
                          <a:solidFill>
                            <a:schemeClr val="tx1"/>
                          </a:solidFill>
                        </a:rPr>
                        <a:t>Experienced</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1444</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Finance</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241</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Repair</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329</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Coffee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353</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Vehicle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214</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Question</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85</a:t>
                      </a:r>
                      <a:endParaRPr lang="de-DE" sz="800" b="0" kern="1200" dirty="0">
                        <a:solidFill>
                          <a:schemeClr val="tx1"/>
                        </a:solidFill>
                        <a:latin typeface="+mn-lt"/>
                        <a:ea typeface="+mn-ea"/>
                        <a:cs typeface="+mn-cs"/>
                      </a:endParaRPr>
                    </a:p>
                  </a:txBody>
                  <a:tcPr marL="4545" marR="4545" marT="454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5579776"/>
                  </a:ext>
                </a:extLst>
              </a:tr>
              <a:tr h="216387">
                <a:tc>
                  <a:txBody>
                    <a:bodyPr/>
                    <a:lstStyle/>
                    <a:p>
                      <a:pPr algn="ctr"/>
                      <a:r>
                        <a:rPr lang="de-DE" sz="800" b="0" kern="1200" dirty="0">
                          <a:solidFill>
                            <a:schemeClr val="tx1"/>
                          </a:solidFill>
                        </a:rPr>
                        <a:t>Sales</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1433</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Hour</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353</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Window</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176</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Test</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81</a:t>
                      </a:r>
                      <a:endParaRPr lang="de-DE" sz="800" b="0" kern="1200" dirty="0">
                        <a:solidFill>
                          <a:schemeClr val="tx1"/>
                        </a:solidFill>
                        <a:latin typeface="+mn-lt"/>
                        <a:ea typeface="+mn-ea"/>
                        <a:cs typeface="+mn-cs"/>
                      </a:endParaRPr>
                    </a:p>
                  </a:txBody>
                  <a:tcPr marL="4545" marR="4545" marT="4545"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2976618"/>
                  </a:ext>
                </a:extLst>
              </a:tr>
              <a:tr h="216387">
                <a:tc>
                  <a:txBody>
                    <a:bodyPr/>
                    <a:lstStyle/>
                    <a:p>
                      <a:pPr algn="ctr"/>
                      <a:r>
                        <a:rPr lang="de-DE" sz="800" b="0" kern="1200" dirty="0">
                          <a:solidFill>
                            <a:schemeClr val="tx1"/>
                          </a:solidFill>
                        </a:rPr>
                        <a:t>Knowledge</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1364</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Park</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338</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Replace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164</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4123730"/>
                  </a:ext>
                </a:extLst>
              </a:tr>
              <a:tr h="216387">
                <a:tc>
                  <a:txBody>
                    <a:bodyPr/>
                    <a:lstStyle/>
                    <a:p>
                      <a:pPr algn="ctr"/>
                      <a:r>
                        <a:rPr lang="de-DE" sz="800" b="0" kern="1200" dirty="0">
                          <a:solidFill>
                            <a:schemeClr val="tx1"/>
                          </a:solidFill>
                        </a:rPr>
                        <a:t>Manage</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1289</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Clean</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330</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err="1">
                          <a:solidFill>
                            <a:schemeClr val="tx1"/>
                          </a:solidFill>
                        </a:rPr>
                        <a:t>Issue</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134</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4519604"/>
                  </a:ext>
                </a:extLst>
              </a:tr>
              <a:tr h="216387">
                <a:tc>
                  <a:txBody>
                    <a:bodyPr/>
                    <a:lstStyle/>
                    <a:p>
                      <a:pPr algn="ctr"/>
                      <a:r>
                        <a:rPr lang="de-DE" sz="800" b="0" kern="1200" dirty="0" err="1">
                          <a:solidFill>
                            <a:schemeClr val="tx1"/>
                          </a:solidFill>
                        </a:rPr>
                        <a:t>Advisor</a:t>
                      </a:r>
                      <a:r>
                        <a:rPr lang="de-DE" sz="800" b="0" kern="1200" dirty="0">
                          <a:solidFill>
                            <a:schemeClr val="tx1"/>
                          </a:solidFill>
                        </a:rPr>
                        <a:t> </a:t>
                      </a: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800" b="0" kern="1200" dirty="0">
                          <a:solidFill>
                            <a:schemeClr val="tx1"/>
                          </a:solidFill>
                        </a:rPr>
                        <a:t>1184</a:t>
                      </a: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Showroom</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318</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Airbag</a:t>
                      </a:r>
                      <a:endParaRPr lang="de-DE" sz="800" b="0" kern="1200" dirty="0">
                        <a:solidFill>
                          <a:schemeClr val="tx1"/>
                        </a:solidFill>
                        <a:latin typeface="+mn-lt"/>
                        <a:ea typeface="+mn-ea"/>
                        <a:cs typeface="+mn-cs"/>
                      </a:endParaRPr>
                    </a:p>
                  </a:txBody>
                  <a:tcPr marL="4545" marR="4545" marT="4545" marB="0"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800" b="0" kern="1200" dirty="0">
                          <a:solidFill>
                            <a:schemeClr val="tx1"/>
                          </a:solidFill>
                        </a:rPr>
                        <a:t>129</a:t>
                      </a:r>
                      <a:endParaRPr lang="de-DE" sz="800" b="0" kern="1200" dirty="0">
                        <a:solidFill>
                          <a:schemeClr val="tx1"/>
                        </a:solidFill>
                        <a:latin typeface="+mn-lt"/>
                        <a:ea typeface="+mn-ea"/>
                        <a:cs typeface="+mn-cs"/>
                      </a:endParaRPr>
                    </a:p>
                  </a:txBody>
                  <a:tcPr marL="4545" marR="4545" marT="4545" marB="0" anchor="ctr">
                    <a:lnL>
                      <a:noFill/>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w="3175"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e-DE" sz="800" b="0" kern="1200" dirty="0">
                        <a:solidFill>
                          <a:schemeClr val="tx1"/>
                        </a:solidFill>
                        <a:latin typeface="+mn-lt"/>
                        <a:ea typeface="+mn-ea"/>
                        <a:cs typeface="+mn-cs"/>
                      </a:endParaRPr>
                    </a:p>
                  </a:txBody>
                  <a:tcPr marL="65451" marR="65451" marT="32726" marB="3272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3230552"/>
                  </a:ext>
                </a:extLst>
              </a:tr>
            </a:tbl>
          </a:graphicData>
        </a:graphic>
      </p:graphicFrame>
      <p:sp>
        <p:nvSpPr>
          <p:cNvPr id="10" name="Rechteck 9">
            <a:extLst>
              <a:ext uri="{FF2B5EF4-FFF2-40B4-BE49-F238E27FC236}">
                <a16:creationId xmlns:a16="http://schemas.microsoft.com/office/drawing/2014/main" id="{2408E4D1-A58F-4CFC-9597-A54A20DC4CB6}"/>
              </a:ext>
            </a:extLst>
          </p:cNvPr>
          <p:cNvSpPr/>
          <p:nvPr/>
        </p:nvSpPr>
        <p:spPr>
          <a:xfrm>
            <a:off x="3224994" y="1855112"/>
            <a:ext cx="893135" cy="1849121"/>
          </a:xfrm>
          <a:prstGeom prst="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8" name="Rechteck 27">
            <a:extLst>
              <a:ext uri="{FF2B5EF4-FFF2-40B4-BE49-F238E27FC236}">
                <a16:creationId xmlns:a16="http://schemas.microsoft.com/office/drawing/2014/main" id="{1831931D-E934-42CB-B923-1B884EF1F5CA}"/>
              </a:ext>
            </a:extLst>
          </p:cNvPr>
          <p:cNvSpPr/>
          <p:nvPr/>
        </p:nvSpPr>
        <p:spPr>
          <a:xfrm>
            <a:off x="1472156" y="1862190"/>
            <a:ext cx="893135" cy="1888557"/>
          </a:xfrm>
          <a:prstGeom prst="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12" name="Textfeld 11">
            <a:extLst>
              <a:ext uri="{FF2B5EF4-FFF2-40B4-BE49-F238E27FC236}">
                <a16:creationId xmlns:a16="http://schemas.microsoft.com/office/drawing/2014/main" id="{6A8C0B86-F252-4D82-969B-D1E0B0E88E0F}"/>
              </a:ext>
            </a:extLst>
          </p:cNvPr>
          <p:cNvSpPr txBox="1"/>
          <p:nvPr/>
        </p:nvSpPr>
        <p:spPr>
          <a:xfrm>
            <a:off x="178772" y="1775770"/>
            <a:ext cx="886761" cy="430887"/>
          </a:xfrm>
          <a:prstGeom prst="rect">
            <a:avLst/>
          </a:prstGeom>
          <a:noFill/>
        </p:spPr>
        <p:txBody>
          <a:bodyPr wrap="square" lIns="0" tIns="0" rIns="0" bIns="0" rtlCol="0">
            <a:spAutoFit/>
          </a:bodyPr>
          <a:lstStyle/>
          <a:p>
            <a:r>
              <a:rPr lang="de-DE" sz="1400" b="1" dirty="0">
                <a:solidFill>
                  <a:schemeClr val="accent4">
                    <a:lumMod val="50000"/>
                  </a:schemeClr>
                </a:solidFill>
              </a:rPr>
              <a:t>Top 10</a:t>
            </a:r>
          </a:p>
          <a:p>
            <a:r>
              <a:rPr lang="de-DE" sz="1400" b="1" dirty="0">
                <a:solidFill>
                  <a:schemeClr val="accent4">
                    <a:lumMod val="50000"/>
                  </a:schemeClr>
                </a:solidFill>
              </a:rPr>
              <a:t>Kategorien</a:t>
            </a:r>
          </a:p>
        </p:txBody>
      </p:sp>
      <p:sp>
        <p:nvSpPr>
          <p:cNvPr id="13" name="Textfeld 12">
            <a:extLst>
              <a:ext uri="{FF2B5EF4-FFF2-40B4-BE49-F238E27FC236}">
                <a16:creationId xmlns:a16="http://schemas.microsoft.com/office/drawing/2014/main" id="{8619C748-400A-41DE-BBC7-D518950BE3B5}"/>
              </a:ext>
            </a:extLst>
          </p:cNvPr>
          <p:cNvSpPr txBox="1"/>
          <p:nvPr/>
        </p:nvSpPr>
        <p:spPr>
          <a:xfrm>
            <a:off x="178772" y="4267074"/>
            <a:ext cx="886761" cy="430887"/>
          </a:xfrm>
          <a:prstGeom prst="rect">
            <a:avLst/>
          </a:prstGeom>
          <a:noFill/>
        </p:spPr>
        <p:txBody>
          <a:bodyPr wrap="square" lIns="0" tIns="0" rIns="0" bIns="0" rtlCol="0">
            <a:spAutoFit/>
          </a:bodyPr>
          <a:lstStyle/>
          <a:p>
            <a:r>
              <a:rPr lang="de-DE" sz="1400" b="1" dirty="0">
                <a:solidFill>
                  <a:schemeClr val="accent4">
                    <a:lumMod val="50000"/>
                  </a:schemeClr>
                </a:solidFill>
              </a:rPr>
              <a:t>Keywords pro Thema</a:t>
            </a:r>
          </a:p>
        </p:txBody>
      </p:sp>
      <p:sp>
        <p:nvSpPr>
          <p:cNvPr id="17" name="Textfeld 16">
            <a:extLst>
              <a:ext uri="{FF2B5EF4-FFF2-40B4-BE49-F238E27FC236}">
                <a16:creationId xmlns:a16="http://schemas.microsoft.com/office/drawing/2014/main" id="{DD89F6C0-65F5-460C-B0C9-EA210C7A1755}"/>
              </a:ext>
            </a:extLst>
          </p:cNvPr>
          <p:cNvSpPr txBox="1"/>
          <p:nvPr/>
        </p:nvSpPr>
        <p:spPr>
          <a:xfrm>
            <a:off x="178772" y="4826806"/>
            <a:ext cx="886761" cy="338554"/>
          </a:xfrm>
          <a:prstGeom prst="rect">
            <a:avLst/>
          </a:prstGeom>
          <a:noFill/>
        </p:spPr>
        <p:txBody>
          <a:bodyPr wrap="square" lIns="0" tIns="0" rIns="0" bIns="0" rtlCol="0">
            <a:spAutoFit/>
          </a:bodyPr>
          <a:lstStyle/>
          <a:p>
            <a:r>
              <a:rPr lang="de-DE" sz="1100" dirty="0">
                <a:solidFill>
                  <a:schemeClr val="bg1">
                    <a:lumMod val="50000"/>
                  </a:schemeClr>
                </a:solidFill>
              </a:rPr>
              <a:t>Basieren auf Worthäufigkeit</a:t>
            </a:r>
          </a:p>
        </p:txBody>
      </p:sp>
      <p:sp>
        <p:nvSpPr>
          <p:cNvPr id="18" name="Textfeld 17">
            <a:extLst>
              <a:ext uri="{FF2B5EF4-FFF2-40B4-BE49-F238E27FC236}">
                <a16:creationId xmlns:a16="http://schemas.microsoft.com/office/drawing/2014/main" id="{75BE627A-056E-4ED3-AA36-77C452AE3A39}"/>
              </a:ext>
            </a:extLst>
          </p:cNvPr>
          <p:cNvSpPr txBox="1"/>
          <p:nvPr/>
        </p:nvSpPr>
        <p:spPr>
          <a:xfrm>
            <a:off x="158439" y="2403346"/>
            <a:ext cx="886761" cy="846386"/>
          </a:xfrm>
          <a:prstGeom prst="rect">
            <a:avLst/>
          </a:prstGeom>
          <a:noFill/>
        </p:spPr>
        <p:txBody>
          <a:bodyPr wrap="square" lIns="0" tIns="0" rIns="0" bIns="0" rtlCol="0">
            <a:spAutoFit/>
          </a:bodyPr>
          <a:lstStyle/>
          <a:p>
            <a:r>
              <a:rPr lang="de-DE" sz="1100" dirty="0">
                <a:solidFill>
                  <a:schemeClr val="bg1">
                    <a:lumMod val="50000"/>
                  </a:schemeClr>
                </a:solidFill>
              </a:rPr>
              <a:t>Anzahl an Dokumenten und Durchschnitts-rating</a:t>
            </a:r>
          </a:p>
        </p:txBody>
      </p:sp>
      <p:grpSp>
        <p:nvGrpSpPr>
          <p:cNvPr id="9" name="Gruppieren 8">
            <a:extLst>
              <a:ext uri="{FF2B5EF4-FFF2-40B4-BE49-F238E27FC236}">
                <a16:creationId xmlns:a16="http://schemas.microsoft.com/office/drawing/2014/main" id="{8161D947-B21D-CF42-BED4-5D04F79CF024}"/>
              </a:ext>
            </a:extLst>
          </p:cNvPr>
          <p:cNvGrpSpPr/>
          <p:nvPr/>
        </p:nvGrpSpPr>
        <p:grpSpPr>
          <a:xfrm>
            <a:off x="10521316" y="1443748"/>
            <a:ext cx="1670684" cy="5011827"/>
            <a:chOff x="10521316" y="1614949"/>
            <a:chExt cx="1670684" cy="5011827"/>
          </a:xfrm>
        </p:grpSpPr>
        <p:sp>
          <p:nvSpPr>
            <p:cNvPr id="5" name="Rechteck 4">
              <a:extLst>
                <a:ext uri="{FF2B5EF4-FFF2-40B4-BE49-F238E27FC236}">
                  <a16:creationId xmlns:a16="http://schemas.microsoft.com/office/drawing/2014/main" id="{7F742E43-FF86-413C-A875-D7BCB2C11619}"/>
                </a:ext>
              </a:extLst>
            </p:cNvPr>
            <p:cNvSpPr/>
            <p:nvPr/>
          </p:nvSpPr>
          <p:spPr>
            <a:xfrm>
              <a:off x="10521316" y="3984633"/>
              <a:ext cx="1670684" cy="2642143"/>
            </a:xfrm>
            <a:prstGeom prst="rect">
              <a:avLst/>
            </a:prstGeom>
            <a:solidFill>
              <a:srgbClr val="50648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extfeld 5">
              <a:extLst>
                <a:ext uri="{FF2B5EF4-FFF2-40B4-BE49-F238E27FC236}">
                  <a16:creationId xmlns:a16="http://schemas.microsoft.com/office/drawing/2014/main" id="{FAB44457-15F0-4327-A863-6140AE7DCB2F}"/>
                </a:ext>
              </a:extLst>
            </p:cNvPr>
            <p:cNvSpPr txBox="1"/>
            <p:nvPr/>
          </p:nvSpPr>
          <p:spPr>
            <a:xfrm>
              <a:off x="10597303" y="4090753"/>
              <a:ext cx="1370324" cy="1938992"/>
            </a:xfrm>
            <a:prstGeom prst="rect">
              <a:avLst/>
            </a:prstGeom>
            <a:noFill/>
          </p:spPr>
          <p:txBody>
            <a:bodyPr wrap="square" lIns="0" tIns="0" rIns="0" bIns="0" rtlCol="0">
              <a:spAutoFit/>
            </a:bodyPr>
            <a:lstStyle/>
            <a:p>
              <a:r>
                <a:rPr lang="de-DE" sz="1400" dirty="0">
                  <a:solidFill>
                    <a:schemeClr val="bg1"/>
                  </a:solidFill>
                </a:rPr>
                <a:t>Die Schlüsselwörter der Kategorien sind vage formuliert und können anderen Kategorien ebenso gut zugeordnet werden.</a:t>
              </a:r>
            </a:p>
          </p:txBody>
        </p:sp>
        <p:sp>
          <p:nvSpPr>
            <p:cNvPr id="3" name="Rechteck 2">
              <a:extLst>
                <a:ext uri="{FF2B5EF4-FFF2-40B4-BE49-F238E27FC236}">
                  <a16:creationId xmlns:a16="http://schemas.microsoft.com/office/drawing/2014/main" id="{6E687A87-D174-43AA-95D0-D9FD7439BC3C}"/>
                </a:ext>
              </a:extLst>
            </p:cNvPr>
            <p:cNvSpPr/>
            <p:nvPr/>
          </p:nvSpPr>
          <p:spPr>
            <a:xfrm>
              <a:off x="10521316" y="1614949"/>
              <a:ext cx="1670684" cy="2379081"/>
            </a:xfrm>
            <a:prstGeom prst="rect">
              <a:avLst/>
            </a:prstGeom>
            <a:solidFill>
              <a:srgbClr val="50648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4" name="Textfeld 3">
              <a:extLst>
                <a:ext uri="{FF2B5EF4-FFF2-40B4-BE49-F238E27FC236}">
                  <a16:creationId xmlns:a16="http://schemas.microsoft.com/office/drawing/2014/main" id="{982ED8AF-569E-4741-82E3-351BAFC74596}"/>
                </a:ext>
              </a:extLst>
            </p:cNvPr>
            <p:cNvSpPr txBox="1"/>
            <p:nvPr/>
          </p:nvSpPr>
          <p:spPr>
            <a:xfrm>
              <a:off x="10587907" y="1700289"/>
              <a:ext cx="1446311" cy="1785104"/>
            </a:xfrm>
            <a:prstGeom prst="rect">
              <a:avLst/>
            </a:prstGeom>
            <a:noFill/>
          </p:spPr>
          <p:txBody>
            <a:bodyPr wrap="square" lIns="0" tIns="0" rIns="0" bIns="0" rtlCol="0">
              <a:spAutoFit/>
            </a:bodyPr>
            <a:lstStyle/>
            <a:p>
              <a:r>
                <a:rPr lang="de-DE" sz="1400" dirty="0">
                  <a:solidFill>
                    <a:schemeClr val="bg1"/>
                  </a:solidFill>
                </a:rPr>
                <a:t>Schlechtes Kundenfeedback in den Bereichen Einstellung &amp; Verhalten sowie Kompetenz zeigt Handlungsbedarf.</a:t>
              </a:r>
            </a:p>
            <a:p>
              <a:endParaRPr lang="de-DE" dirty="0" err="1"/>
            </a:p>
          </p:txBody>
        </p:sp>
      </p:grpSp>
      <p:cxnSp>
        <p:nvCxnSpPr>
          <p:cNvPr id="20" name="Gerader Verbinder 19">
            <a:extLst>
              <a:ext uri="{FF2B5EF4-FFF2-40B4-BE49-F238E27FC236}">
                <a16:creationId xmlns:a16="http://schemas.microsoft.com/office/drawing/2014/main" id="{5EA52DBB-725F-4DA5-9AC7-6B9D56A80B1B}"/>
              </a:ext>
            </a:extLst>
          </p:cNvPr>
          <p:cNvCxnSpPr>
            <a:cxnSpLocks/>
          </p:cNvCxnSpPr>
          <p:nvPr/>
        </p:nvCxnSpPr>
        <p:spPr>
          <a:xfrm>
            <a:off x="219456" y="3835413"/>
            <a:ext cx="11972544" cy="0"/>
          </a:xfrm>
          <a:prstGeom prst="line">
            <a:avLst/>
          </a:prstGeom>
          <a:ln>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6010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A2B3474-FE58-4172-BBAF-00E9E4FF8C2F}"/>
              </a:ext>
            </a:extLst>
          </p:cNvPr>
          <p:cNvPicPr>
            <a:picLocks noChangeAspect="1"/>
          </p:cNvPicPr>
          <p:nvPr/>
        </p:nvPicPr>
        <p:blipFill rotWithShape="1">
          <a:blip r:embed="rId3">
            <a:extLst>
              <a:ext uri="{28A0092B-C50C-407E-A947-70E740481C1C}">
                <a14:useLocalDpi xmlns:a14="http://schemas.microsoft.com/office/drawing/2010/main" val="0"/>
              </a:ext>
            </a:extLst>
          </a:blip>
          <a:srcRect t="1377" r="43350" b="12259"/>
          <a:stretch/>
        </p:blipFill>
        <p:spPr>
          <a:xfrm>
            <a:off x="4940968" y="0"/>
            <a:ext cx="7251032" cy="6316872"/>
          </a:xfrm>
          <a:prstGeom prst="rect">
            <a:avLst/>
          </a:prstGeom>
        </p:spPr>
      </p:pic>
      <p:sp>
        <p:nvSpPr>
          <p:cNvPr id="5" name="Rechteck 4">
            <a:extLst>
              <a:ext uri="{FF2B5EF4-FFF2-40B4-BE49-F238E27FC236}">
                <a16:creationId xmlns:a16="http://schemas.microsoft.com/office/drawing/2014/main" id="{115E0B4C-4E42-4A47-BF66-1E5274DEBA16}"/>
              </a:ext>
            </a:extLst>
          </p:cNvPr>
          <p:cNvSpPr/>
          <p:nvPr/>
        </p:nvSpPr>
        <p:spPr>
          <a:xfrm>
            <a:off x="0" y="0"/>
            <a:ext cx="12291237" cy="6316872"/>
          </a:xfrm>
          <a:prstGeom prst="rect">
            <a:avLst/>
          </a:prstGeom>
          <a:gradFill flip="none" rotWithShape="1">
            <a:gsLst>
              <a:gs pos="0">
                <a:schemeClr val="accent1">
                  <a:lumMod val="5000"/>
                  <a:lumOff val="95000"/>
                  <a:alpha val="0"/>
                </a:schemeClr>
              </a:gs>
              <a:gs pos="54612">
                <a:srgbClr val="C9CED6">
                  <a:alpha val="98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6" name="Textfeld 5">
            <a:extLst>
              <a:ext uri="{FF2B5EF4-FFF2-40B4-BE49-F238E27FC236}">
                <a16:creationId xmlns:a16="http://schemas.microsoft.com/office/drawing/2014/main" id="{227B497C-9D04-4728-939F-28BBCF5E3BD5}"/>
              </a:ext>
            </a:extLst>
          </p:cNvPr>
          <p:cNvSpPr txBox="1"/>
          <p:nvPr/>
        </p:nvSpPr>
        <p:spPr>
          <a:xfrm>
            <a:off x="329609" y="551759"/>
            <a:ext cx="2881424" cy="307777"/>
          </a:xfrm>
          <a:prstGeom prst="rect">
            <a:avLst/>
          </a:prstGeom>
          <a:noFill/>
        </p:spPr>
        <p:txBody>
          <a:bodyPr wrap="square" lIns="0" tIns="0" rIns="0" bIns="0" rtlCol="0">
            <a:spAutoFit/>
          </a:bodyPr>
          <a:lstStyle/>
          <a:p>
            <a:r>
              <a:rPr lang="de-DE" sz="2000" b="1" dirty="0"/>
              <a:t>Gliederung</a:t>
            </a:r>
          </a:p>
        </p:txBody>
      </p:sp>
      <p:sp>
        <p:nvSpPr>
          <p:cNvPr id="7" name="Rechteck 6">
            <a:extLst>
              <a:ext uri="{FF2B5EF4-FFF2-40B4-BE49-F238E27FC236}">
                <a16:creationId xmlns:a16="http://schemas.microsoft.com/office/drawing/2014/main" id="{EF435032-6A64-4915-8057-6EF729CAF688}"/>
              </a:ext>
            </a:extLst>
          </p:cNvPr>
          <p:cNvSpPr/>
          <p:nvPr/>
        </p:nvSpPr>
        <p:spPr>
          <a:xfrm>
            <a:off x="0" y="2176012"/>
            <a:ext cx="542260" cy="900000"/>
          </a:xfrm>
          <a:prstGeom prst="rect">
            <a:avLst/>
          </a:prstGeom>
          <a:solidFill>
            <a:srgbClr val="F2A95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8" name="Rechteck 7">
            <a:extLst>
              <a:ext uri="{FF2B5EF4-FFF2-40B4-BE49-F238E27FC236}">
                <a16:creationId xmlns:a16="http://schemas.microsoft.com/office/drawing/2014/main" id="{9ED0F3C2-56A2-441D-B601-7FCCAF16608F}"/>
              </a:ext>
            </a:extLst>
          </p:cNvPr>
          <p:cNvSpPr/>
          <p:nvPr/>
        </p:nvSpPr>
        <p:spPr>
          <a:xfrm>
            <a:off x="691116" y="1188000"/>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Textklassifikation anhand vorgegebener Regeln</a:t>
            </a:r>
          </a:p>
        </p:txBody>
      </p:sp>
      <p:sp>
        <p:nvSpPr>
          <p:cNvPr id="10" name="Rechteck 9">
            <a:extLst>
              <a:ext uri="{FF2B5EF4-FFF2-40B4-BE49-F238E27FC236}">
                <a16:creationId xmlns:a16="http://schemas.microsoft.com/office/drawing/2014/main" id="{47CD9E89-7928-460E-82BC-B2E38FEB53C0}"/>
              </a:ext>
            </a:extLst>
          </p:cNvPr>
          <p:cNvSpPr/>
          <p:nvPr/>
        </p:nvSpPr>
        <p:spPr>
          <a:xfrm>
            <a:off x="691115" y="2176012"/>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Automatische Themenidentifizierung: Topic Models </a:t>
            </a:r>
          </a:p>
        </p:txBody>
      </p:sp>
      <p:sp>
        <p:nvSpPr>
          <p:cNvPr id="11" name="Rechteck 10">
            <a:extLst>
              <a:ext uri="{FF2B5EF4-FFF2-40B4-BE49-F238E27FC236}">
                <a16:creationId xmlns:a16="http://schemas.microsoft.com/office/drawing/2014/main" id="{29F8EC1F-4A69-4F9D-87D4-6C8635804111}"/>
              </a:ext>
            </a:extLst>
          </p:cNvPr>
          <p:cNvSpPr/>
          <p:nvPr/>
        </p:nvSpPr>
        <p:spPr>
          <a:xfrm>
            <a:off x="691115" y="3167453"/>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Automatisierte Themenfindung mit LDA und </a:t>
            </a:r>
            <a:r>
              <a:rPr lang="de-DE" dirty="0" err="1">
                <a:solidFill>
                  <a:schemeClr val="tx1"/>
                </a:solidFill>
              </a:rPr>
              <a:t>Clusteringverfahren</a:t>
            </a:r>
            <a:endParaRPr lang="de-DE" dirty="0">
              <a:solidFill>
                <a:schemeClr val="tx1"/>
              </a:solidFill>
            </a:endParaRPr>
          </a:p>
        </p:txBody>
      </p:sp>
      <p:sp>
        <p:nvSpPr>
          <p:cNvPr id="12" name="Rechteck 11">
            <a:extLst>
              <a:ext uri="{FF2B5EF4-FFF2-40B4-BE49-F238E27FC236}">
                <a16:creationId xmlns:a16="http://schemas.microsoft.com/office/drawing/2014/main" id="{E8822955-23AB-4334-A871-CE26CC60112F}"/>
              </a:ext>
            </a:extLst>
          </p:cNvPr>
          <p:cNvSpPr/>
          <p:nvPr/>
        </p:nvSpPr>
        <p:spPr>
          <a:xfrm>
            <a:off x="691115" y="4158894"/>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Evaluation von Topic Models </a:t>
            </a:r>
          </a:p>
        </p:txBody>
      </p:sp>
      <p:sp>
        <p:nvSpPr>
          <p:cNvPr id="13" name="Rechteck 12">
            <a:extLst>
              <a:ext uri="{FF2B5EF4-FFF2-40B4-BE49-F238E27FC236}">
                <a16:creationId xmlns:a16="http://schemas.microsoft.com/office/drawing/2014/main" id="{C7C7957D-BFDD-48E9-A552-4542E26712C1}"/>
              </a:ext>
            </a:extLst>
          </p:cNvPr>
          <p:cNvSpPr/>
          <p:nvPr/>
        </p:nvSpPr>
        <p:spPr>
          <a:xfrm>
            <a:off x="691115" y="5150335"/>
            <a:ext cx="5252484" cy="900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Zusammenfassung</a:t>
            </a:r>
          </a:p>
        </p:txBody>
      </p:sp>
      <p:sp>
        <p:nvSpPr>
          <p:cNvPr id="2" name="Rechteck 1">
            <a:extLst>
              <a:ext uri="{FF2B5EF4-FFF2-40B4-BE49-F238E27FC236}">
                <a16:creationId xmlns:a16="http://schemas.microsoft.com/office/drawing/2014/main" id="{DCECCBF5-0181-4946-95EE-EDF124A0F4F1}"/>
              </a:ext>
            </a:extLst>
          </p:cNvPr>
          <p:cNvSpPr/>
          <p:nvPr/>
        </p:nvSpPr>
        <p:spPr>
          <a:xfrm>
            <a:off x="329609" y="6489700"/>
            <a:ext cx="1499191" cy="2413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2101718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A25ED-B1D0-44DF-8372-C85DE1418055}"/>
              </a:ext>
            </a:extLst>
          </p:cNvPr>
          <p:cNvSpPr>
            <a:spLocks noGrp="1"/>
          </p:cNvSpPr>
          <p:nvPr>
            <p:ph type="title"/>
          </p:nvPr>
        </p:nvSpPr>
        <p:spPr/>
        <p:txBody>
          <a:bodyPr/>
          <a:lstStyle/>
          <a:p>
            <a:r>
              <a:rPr lang="de-DE" sz="2800" b="0" dirty="0">
                <a:solidFill>
                  <a:schemeClr val="bg1"/>
                </a:solidFill>
              </a:rPr>
              <a:t>Mit einem Topic </a:t>
            </a:r>
            <a:r>
              <a:rPr lang="de-DE" sz="2800" b="0" dirty="0" err="1">
                <a:solidFill>
                  <a:schemeClr val="bg1"/>
                </a:solidFill>
              </a:rPr>
              <a:t>model</a:t>
            </a:r>
            <a:r>
              <a:rPr lang="de-DE" sz="2800" b="0" dirty="0">
                <a:solidFill>
                  <a:schemeClr val="bg1"/>
                </a:solidFill>
              </a:rPr>
              <a:t> können die </a:t>
            </a:r>
            <a:r>
              <a:rPr lang="de-DE" sz="2800" b="0" dirty="0" err="1">
                <a:solidFill>
                  <a:schemeClr val="bg1"/>
                </a:solidFill>
              </a:rPr>
              <a:t>themen</a:t>
            </a:r>
            <a:r>
              <a:rPr lang="de-DE" sz="2800" b="0" dirty="0">
                <a:solidFill>
                  <a:schemeClr val="bg1"/>
                </a:solidFill>
              </a:rPr>
              <a:t> in einem </a:t>
            </a:r>
            <a:r>
              <a:rPr lang="de-DE" sz="2800" b="0" dirty="0" err="1">
                <a:solidFill>
                  <a:schemeClr val="bg1"/>
                </a:solidFill>
              </a:rPr>
              <a:t>textobjekt</a:t>
            </a:r>
            <a:r>
              <a:rPr lang="de-DE" sz="2800" b="0" dirty="0">
                <a:solidFill>
                  <a:schemeClr val="bg1"/>
                </a:solidFill>
              </a:rPr>
              <a:t> automatisch identifiziert werden .</a:t>
            </a:r>
          </a:p>
        </p:txBody>
      </p:sp>
      <p:cxnSp>
        <p:nvCxnSpPr>
          <p:cNvPr id="7" name="Gerader Verbinder 6">
            <a:extLst>
              <a:ext uri="{FF2B5EF4-FFF2-40B4-BE49-F238E27FC236}">
                <a16:creationId xmlns:a16="http://schemas.microsoft.com/office/drawing/2014/main" id="{B7D5DF27-F809-4D85-8A09-FADDEFAD2CEC}"/>
              </a:ext>
            </a:extLst>
          </p:cNvPr>
          <p:cNvCxnSpPr>
            <a:cxnSpLocks/>
          </p:cNvCxnSpPr>
          <p:nvPr/>
        </p:nvCxnSpPr>
        <p:spPr>
          <a:xfrm>
            <a:off x="0" y="14400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Rechteck 19">
            <a:extLst>
              <a:ext uri="{FF2B5EF4-FFF2-40B4-BE49-F238E27FC236}">
                <a16:creationId xmlns:a16="http://schemas.microsoft.com/office/drawing/2014/main" id="{F5E059BC-1710-4E6B-B619-AB8F3FD64887}"/>
              </a:ext>
            </a:extLst>
          </p:cNvPr>
          <p:cNvSpPr/>
          <p:nvPr/>
        </p:nvSpPr>
        <p:spPr>
          <a:xfrm>
            <a:off x="4774812" y="1439999"/>
            <a:ext cx="7417187" cy="15840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defRPr/>
            </a:pPr>
            <a:r>
              <a:rPr lang="de-DE" dirty="0">
                <a:solidFill>
                  <a:schemeClr val="tx1"/>
                </a:solidFill>
              </a:rPr>
              <a:t>Ein Topic Model besteht aus verschiedene </a:t>
            </a:r>
            <a:r>
              <a:rPr lang="de-DE" dirty="0">
                <a:solidFill>
                  <a:srgbClr val="7C98AA"/>
                </a:solidFill>
              </a:rPr>
              <a:t>Dokumenten</a:t>
            </a:r>
            <a:r>
              <a:rPr lang="de-DE" dirty="0">
                <a:solidFill>
                  <a:schemeClr val="tx1"/>
                </a:solidFill>
              </a:rPr>
              <a:t>. </a:t>
            </a:r>
          </a:p>
          <a:p>
            <a:pPr>
              <a:defRPr/>
            </a:pPr>
            <a:r>
              <a:rPr lang="de-DE" dirty="0">
                <a:solidFill>
                  <a:schemeClr val="tx1"/>
                </a:solidFill>
              </a:rPr>
              <a:t>Diese bestehen aus verschiedenen </a:t>
            </a:r>
            <a:r>
              <a:rPr lang="de-DE" dirty="0">
                <a:solidFill>
                  <a:srgbClr val="7C98AA"/>
                </a:solidFill>
              </a:rPr>
              <a:t>latenten Themen</a:t>
            </a:r>
            <a:r>
              <a:rPr lang="de-DE" dirty="0">
                <a:solidFill>
                  <a:schemeClr val="tx1"/>
                </a:solidFill>
              </a:rPr>
              <a:t>.  </a:t>
            </a:r>
          </a:p>
          <a:p>
            <a:pPr>
              <a:defRPr/>
            </a:pPr>
            <a:r>
              <a:rPr lang="de-DE" dirty="0">
                <a:solidFill>
                  <a:schemeClr val="tx1"/>
                </a:solidFill>
              </a:rPr>
              <a:t>Ein Dokument wird jeweils nur einem Thema zugeordnet.</a:t>
            </a:r>
          </a:p>
        </p:txBody>
      </p:sp>
      <p:sp>
        <p:nvSpPr>
          <p:cNvPr id="21" name="Rechteck 20">
            <a:extLst>
              <a:ext uri="{FF2B5EF4-FFF2-40B4-BE49-F238E27FC236}">
                <a16:creationId xmlns:a16="http://schemas.microsoft.com/office/drawing/2014/main" id="{0C377096-D16B-4091-9158-3202DBC1E611}"/>
              </a:ext>
            </a:extLst>
          </p:cNvPr>
          <p:cNvSpPr/>
          <p:nvPr/>
        </p:nvSpPr>
        <p:spPr>
          <a:xfrm>
            <a:off x="4780189" y="4867425"/>
            <a:ext cx="7411809" cy="15840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Jedes Thema besteht aus verschiedenen </a:t>
            </a:r>
            <a:r>
              <a:rPr lang="de-DE" dirty="0">
                <a:solidFill>
                  <a:srgbClr val="7C98AA"/>
                </a:solidFill>
              </a:rPr>
              <a:t>Wörtern</a:t>
            </a:r>
            <a:r>
              <a:rPr lang="de-DE" dirty="0">
                <a:solidFill>
                  <a:schemeClr val="tx1"/>
                </a:solidFill>
              </a:rPr>
              <a:t>. </a:t>
            </a:r>
          </a:p>
          <a:p>
            <a:r>
              <a:rPr lang="de-DE" dirty="0">
                <a:solidFill>
                  <a:schemeClr val="tx1"/>
                </a:solidFill>
              </a:rPr>
              <a:t>Es ist möglich, dass ein Wort zu mehreren Themen zugeordnet werden kann.</a:t>
            </a:r>
            <a:endParaRPr lang="de-DE" sz="1800" dirty="0">
              <a:solidFill>
                <a:schemeClr val="tx1"/>
              </a:solidFill>
            </a:endParaRPr>
          </a:p>
        </p:txBody>
      </p:sp>
      <p:sp>
        <p:nvSpPr>
          <p:cNvPr id="22" name="Rechteck 21">
            <a:extLst>
              <a:ext uri="{FF2B5EF4-FFF2-40B4-BE49-F238E27FC236}">
                <a16:creationId xmlns:a16="http://schemas.microsoft.com/office/drawing/2014/main" id="{DC78A55B-8BCB-4DF5-B8C1-1DF8F0B92B1D}"/>
              </a:ext>
            </a:extLst>
          </p:cNvPr>
          <p:cNvSpPr/>
          <p:nvPr/>
        </p:nvSpPr>
        <p:spPr>
          <a:xfrm>
            <a:off x="4774813" y="3149998"/>
            <a:ext cx="7417186" cy="1584000"/>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de-DE" dirty="0">
                <a:solidFill>
                  <a:schemeClr val="tx1"/>
                </a:solidFill>
              </a:rPr>
              <a:t>Ein </a:t>
            </a:r>
            <a:r>
              <a:rPr lang="de-DE" dirty="0">
                <a:solidFill>
                  <a:srgbClr val="7C98AA"/>
                </a:solidFill>
              </a:rPr>
              <a:t>Thema</a:t>
            </a:r>
            <a:r>
              <a:rPr lang="de-DE" dirty="0">
                <a:solidFill>
                  <a:schemeClr val="tx1"/>
                </a:solidFill>
              </a:rPr>
              <a:t> kann als ein in sich wiederholendes Muster von gemeinsam vorkommenden Begriffen in einem Korpus beschrieben werden.</a:t>
            </a:r>
          </a:p>
        </p:txBody>
      </p:sp>
      <p:cxnSp>
        <p:nvCxnSpPr>
          <p:cNvPr id="26" name="Gerader Verbinder 25">
            <a:extLst>
              <a:ext uri="{FF2B5EF4-FFF2-40B4-BE49-F238E27FC236}">
                <a16:creationId xmlns:a16="http://schemas.microsoft.com/office/drawing/2014/main" id="{8B4448AC-FFE3-4AA3-9113-59BA38045A82}"/>
              </a:ext>
            </a:extLst>
          </p:cNvPr>
          <p:cNvCxnSpPr>
            <a:cxnSpLocks/>
          </p:cNvCxnSpPr>
          <p:nvPr/>
        </p:nvCxnSpPr>
        <p:spPr>
          <a:xfrm>
            <a:off x="-8378" y="64440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5" name="Gruppieren 4">
            <a:extLst>
              <a:ext uri="{FF2B5EF4-FFF2-40B4-BE49-F238E27FC236}">
                <a16:creationId xmlns:a16="http://schemas.microsoft.com/office/drawing/2014/main" id="{40773555-0701-B749-9519-5EE18D8DE9BC}"/>
              </a:ext>
            </a:extLst>
          </p:cNvPr>
          <p:cNvGrpSpPr/>
          <p:nvPr/>
        </p:nvGrpSpPr>
        <p:grpSpPr>
          <a:xfrm>
            <a:off x="4291" y="1439998"/>
            <a:ext cx="4780188" cy="5003997"/>
            <a:chOff x="488945" y="2315195"/>
            <a:chExt cx="3930653" cy="4114688"/>
          </a:xfrm>
        </p:grpSpPr>
        <p:pic>
          <p:nvPicPr>
            <p:cNvPr id="14" name="Grafik 13">
              <a:extLst>
                <a:ext uri="{FF2B5EF4-FFF2-40B4-BE49-F238E27FC236}">
                  <a16:creationId xmlns:a16="http://schemas.microsoft.com/office/drawing/2014/main" id="{04E93AD7-95CE-415D-95B8-8FC8B74F7DC5}"/>
                </a:ext>
              </a:extLst>
            </p:cNvPr>
            <p:cNvPicPr>
              <a:picLocks noChangeAspect="1"/>
            </p:cNvPicPr>
            <p:nvPr/>
          </p:nvPicPr>
          <p:blipFill rotWithShape="1">
            <a:blip r:embed="rId3">
              <a:extLst>
                <a:ext uri="{28A0092B-C50C-407E-A947-70E740481C1C}">
                  <a14:useLocalDpi xmlns:a14="http://schemas.microsoft.com/office/drawing/2010/main" val="0"/>
                </a:ext>
              </a:extLst>
            </a:blip>
            <a:srcRect l="5869"/>
            <a:stretch/>
          </p:blipFill>
          <p:spPr>
            <a:xfrm>
              <a:off x="488945" y="3744699"/>
              <a:ext cx="3930653" cy="2685184"/>
            </a:xfrm>
            <a:prstGeom prst="rect">
              <a:avLst/>
            </a:prstGeom>
          </p:spPr>
        </p:pic>
        <p:pic>
          <p:nvPicPr>
            <p:cNvPr id="28" name="Grafik 27">
              <a:extLst>
                <a:ext uri="{FF2B5EF4-FFF2-40B4-BE49-F238E27FC236}">
                  <a16:creationId xmlns:a16="http://schemas.microsoft.com/office/drawing/2014/main" id="{E4270C7D-755E-4DFE-993B-0884711BF03B}"/>
                </a:ext>
              </a:extLst>
            </p:cNvPr>
            <p:cNvPicPr>
              <a:picLocks noChangeAspect="1"/>
            </p:cNvPicPr>
            <p:nvPr/>
          </p:nvPicPr>
          <p:blipFill rotWithShape="1">
            <a:blip r:embed="rId4"/>
            <a:srcRect l="4347" t="8315" r="1233"/>
            <a:stretch/>
          </p:blipFill>
          <p:spPr>
            <a:xfrm>
              <a:off x="488945" y="2315195"/>
              <a:ext cx="3930653" cy="1157239"/>
            </a:xfrm>
            <a:prstGeom prst="rect">
              <a:avLst/>
            </a:prstGeom>
          </p:spPr>
        </p:pic>
      </p:grpSp>
      <p:sp>
        <p:nvSpPr>
          <p:cNvPr id="6" name="Rechteck 5">
            <a:extLst>
              <a:ext uri="{FF2B5EF4-FFF2-40B4-BE49-F238E27FC236}">
                <a16:creationId xmlns:a16="http://schemas.microsoft.com/office/drawing/2014/main" id="{26A71952-8CEF-8B4B-B1B5-F85F345ED47A}"/>
              </a:ext>
            </a:extLst>
          </p:cNvPr>
          <p:cNvSpPr/>
          <p:nvPr/>
        </p:nvSpPr>
        <p:spPr>
          <a:xfrm>
            <a:off x="-8378" y="2847351"/>
            <a:ext cx="4788568" cy="33111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64245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76DC0DD-DA91-1D4D-99B8-0E9667F7017B}"/>
              </a:ext>
            </a:extLst>
          </p:cNvPr>
          <p:cNvSpPr/>
          <p:nvPr/>
        </p:nvSpPr>
        <p:spPr>
          <a:xfrm>
            <a:off x="0" y="1440000"/>
            <a:ext cx="12192000" cy="5004000"/>
          </a:xfrm>
          <a:prstGeom prst="rect">
            <a:avLst/>
          </a:prstGeom>
          <a:solidFill>
            <a:schemeClr val="bg1">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 name="Titel 1">
            <a:extLst>
              <a:ext uri="{FF2B5EF4-FFF2-40B4-BE49-F238E27FC236}">
                <a16:creationId xmlns:a16="http://schemas.microsoft.com/office/drawing/2014/main" id="{7C7A25ED-B1D0-44DF-8372-C85DE1418055}"/>
              </a:ext>
            </a:extLst>
          </p:cNvPr>
          <p:cNvSpPr>
            <a:spLocks noGrp="1"/>
          </p:cNvSpPr>
          <p:nvPr>
            <p:ph type="title"/>
          </p:nvPr>
        </p:nvSpPr>
        <p:spPr/>
        <p:txBody>
          <a:bodyPr/>
          <a:lstStyle/>
          <a:p>
            <a:r>
              <a:rPr lang="de-DE" sz="2800" b="0" dirty="0">
                <a:solidFill>
                  <a:schemeClr val="bg1"/>
                </a:solidFill>
              </a:rPr>
              <a:t>Der </a:t>
            </a:r>
            <a:r>
              <a:rPr lang="de-DE" sz="2800" b="0" dirty="0" err="1">
                <a:solidFill>
                  <a:schemeClr val="bg1"/>
                </a:solidFill>
              </a:rPr>
              <a:t>lda</a:t>
            </a:r>
            <a:r>
              <a:rPr lang="de-DE" sz="2800" b="0" dirty="0">
                <a:solidFill>
                  <a:schemeClr val="bg1"/>
                </a:solidFill>
              </a:rPr>
              <a:t> </a:t>
            </a:r>
            <a:r>
              <a:rPr lang="de-DE" sz="2800" b="0" dirty="0" err="1">
                <a:solidFill>
                  <a:schemeClr val="bg1"/>
                </a:solidFill>
              </a:rPr>
              <a:t>algorithmus</a:t>
            </a:r>
            <a:r>
              <a:rPr lang="de-DE" sz="2800" b="0" dirty="0">
                <a:solidFill>
                  <a:schemeClr val="bg1"/>
                </a:solidFill>
              </a:rPr>
              <a:t> extrahiert latente themen aus einem </a:t>
            </a:r>
            <a:r>
              <a:rPr lang="de-DE" sz="2800" b="0" dirty="0" err="1">
                <a:solidFill>
                  <a:schemeClr val="bg1"/>
                </a:solidFill>
              </a:rPr>
              <a:t>textkorpus</a:t>
            </a:r>
            <a:r>
              <a:rPr lang="de-DE" sz="2800" b="0" dirty="0">
                <a:solidFill>
                  <a:schemeClr val="bg1"/>
                </a:solidFill>
              </a:rPr>
              <a:t>.</a:t>
            </a:r>
          </a:p>
        </p:txBody>
      </p:sp>
      <p:cxnSp>
        <p:nvCxnSpPr>
          <p:cNvPr id="7" name="Gerader Verbinder 6">
            <a:extLst>
              <a:ext uri="{FF2B5EF4-FFF2-40B4-BE49-F238E27FC236}">
                <a16:creationId xmlns:a16="http://schemas.microsoft.com/office/drawing/2014/main" id="{B7D5DF27-F809-4D85-8A09-FADDEFAD2CEC}"/>
              </a:ext>
            </a:extLst>
          </p:cNvPr>
          <p:cNvCxnSpPr>
            <a:cxnSpLocks/>
          </p:cNvCxnSpPr>
          <p:nvPr/>
        </p:nvCxnSpPr>
        <p:spPr>
          <a:xfrm>
            <a:off x="0" y="14364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B4448AC-FFE3-4AA3-9113-59BA38045A82}"/>
              </a:ext>
            </a:extLst>
          </p:cNvPr>
          <p:cNvCxnSpPr>
            <a:cxnSpLocks/>
          </p:cNvCxnSpPr>
          <p:nvPr/>
        </p:nvCxnSpPr>
        <p:spPr>
          <a:xfrm>
            <a:off x="-8378" y="64440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C798BB78-CEA5-4C7D-A6DB-50BD287C02D0}"/>
              </a:ext>
            </a:extLst>
          </p:cNvPr>
          <p:cNvPicPr>
            <a:picLocks noChangeAspect="1"/>
          </p:cNvPicPr>
          <p:nvPr/>
        </p:nvPicPr>
        <p:blipFill rotWithShape="1">
          <a:blip r:embed="rId3"/>
          <a:srcRect l="2533" t="2843" r="3009" b="5007"/>
          <a:stretch/>
        </p:blipFill>
        <p:spPr>
          <a:xfrm>
            <a:off x="5578582" y="2165055"/>
            <a:ext cx="6394508" cy="3353395"/>
          </a:xfrm>
          <a:prstGeom prst="rect">
            <a:avLst/>
          </a:prstGeom>
          <a:ln>
            <a:solidFill>
              <a:schemeClr val="bg1"/>
            </a:solidFill>
          </a:ln>
        </p:spPr>
      </p:pic>
      <p:sp>
        <p:nvSpPr>
          <p:cNvPr id="4" name="Rechteck 3">
            <a:extLst>
              <a:ext uri="{FF2B5EF4-FFF2-40B4-BE49-F238E27FC236}">
                <a16:creationId xmlns:a16="http://schemas.microsoft.com/office/drawing/2014/main" id="{DAB6DEBE-93FC-4F7D-AA8D-F6604394636F}"/>
              </a:ext>
            </a:extLst>
          </p:cNvPr>
          <p:cNvSpPr/>
          <p:nvPr/>
        </p:nvSpPr>
        <p:spPr>
          <a:xfrm>
            <a:off x="156411" y="1911458"/>
            <a:ext cx="1227221" cy="101064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Stufe 1</a:t>
            </a:r>
          </a:p>
        </p:txBody>
      </p:sp>
      <p:sp>
        <p:nvSpPr>
          <p:cNvPr id="16" name="Rechteck 15">
            <a:extLst>
              <a:ext uri="{FF2B5EF4-FFF2-40B4-BE49-F238E27FC236}">
                <a16:creationId xmlns:a16="http://schemas.microsoft.com/office/drawing/2014/main" id="{DA4705B9-6C91-4FBA-AAC8-66BABAB6B6DE}"/>
              </a:ext>
            </a:extLst>
          </p:cNvPr>
          <p:cNvSpPr/>
          <p:nvPr/>
        </p:nvSpPr>
        <p:spPr>
          <a:xfrm>
            <a:off x="156411" y="3269185"/>
            <a:ext cx="1227221" cy="101064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Stufe 2</a:t>
            </a:r>
          </a:p>
        </p:txBody>
      </p:sp>
      <p:sp>
        <p:nvSpPr>
          <p:cNvPr id="17" name="Rechteck 16">
            <a:extLst>
              <a:ext uri="{FF2B5EF4-FFF2-40B4-BE49-F238E27FC236}">
                <a16:creationId xmlns:a16="http://schemas.microsoft.com/office/drawing/2014/main" id="{5A838833-1A53-470D-B158-C8B122079D64}"/>
              </a:ext>
            </a:extLst>
          </p:cNvPr>
          <p:cNvSpPr/>
          <p:nvPr/>
        </p:nvSpPr>
        <p:spPr>
          <a:xfrm>
            <a:off x="156411" y="4683696"/>
            <a:ext cx="1227221" cy="101064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Stufe 3</a:t>
            </a:r>
          </a:p>
        </p:txBody>
      </p:sp>
      <p:sp>
        <p:nvSpPr>
          <p:cNvPr id="5" name="Textfeld 4">
            <a:extLst>
              <a:ext uri="{FF2B5EF4-FFF2-40B4-BE49-F238E27FC236}">
                <a16:creationId xmlns:a16="http://schemas.microsoft.com/office/drawing/2014/main" id="{410AD0AE-EA55-4EFD-96FF-EFA3E09BA3A4}"/>
              </a:ext>
            </a:extLst>
          </p:cNvPr>
          <p:cNvSpPr txBox="1"/>
          <p:nvPr/>
        </p:nvSpPr>
        <p:spPr>
          <a:xfrm>
            <a:off x="156411" y="1512261"/>
            <a:ext cx="4836694" cy="276999"/>
          </a:xfrm>
          <a:prstGeom prst="rect">
            <a:avLst/>
          </a:prstGeom>
          <a:noFill/>
        </p:spPr>
        <p:txBody>
          <a:bodyPr wrap="square" lIns="0" tIns="0" rIns="0" bIns="0" rtlCol="0">
            <a:spAutoFit/>
          </a:bodyPr>
          <a:lstStyle/>
          <a:p>
            <a:r>
              <a:rPr lang="de-DE" b="1" dirty="0"/>
              <a:t>Dreistufiges hierarchisches </a:t>
            </a:r>
            <a:r>
              <a:rPr lang="de-DE" b="1" dirty="0" err="1"/>
              <a:t>Bayes‘sches</a:t>
            </a:r>
            <a:r>
              <a:rPr lang="de-DE" b="1" dirty="0"/>
              <a:t> Modell</a:t>
            </a:r>
          </a:p>
        </p:txBody>
      </p:sp>
      <p:sp>
        <p:nvSpPr>
          <p:cNvPr id="6" name="Textfeld 5">
            <a:extLst>
              <a:ext uri="{FF2B5EF4-FFF2-40B4-BE49-F238E27FC236}">
                <a16:creationId xmlns:a16="http://schemas.microsoft.com/office/drawing/2014/main" id="{BD18AF3D-A0B5-4742-AA2B-31E26ACE5799}"/>
              </a:ext>
            </a:extLst>
          </p:cNvPr>
          <p:cNvSpPr txBox="1"/>
          <p:nvPr/>
        </p:nvSpPr>
        <p:spPr>
          <a:xfrm>
            <a:off x="1552070" y="2139782"/>
            <a:ext cx="3441031" cy="553998"/>
          </a:xfrm>
          <a:prstGeom prst="rect">
            <a:avLst/>
          </a:prstGeom>
          <a:noFill/>
        </p:spPr>
        <p:txBody>
          <a:bodyPr wrap="square" lIns="0" tIns="0" rIns="0" bIns="0" rtlCol="0">
            <a:spAutoFit/>
          </a:bodyPr>
          <a:lstStyle/>
          <a:p>
            <a:r>
              <a:rPr lang="de-DE" b="1" dirty="0"/>
              <a:t>Wortverteilung</a:t>
            </a:r>
          </a:p>
          <a:p>
            <a:r>
              <a:rPr lang="de-DE" dirty="0"/>
              <a:t>Wortanzahl im Dokument</a:t>
            </a:r>
          </a:p>
        </p:txBody>
      </p:sp>
      <p:sp>
        <p:nvSpPr>
          <p:cNvPr id="24" name="Textfeld 23">
            <a:extLst>
              <a:ext uri="{FF2B5EF4-FFF2-40B4-BE49-F238E27FC236}">
                <a16:creationId xmlns:a16="http://schemas.microsoft.com/office/drawing/2014/main" id="{D695EDC2-DA73-43F7-BDE1-2E3C8308D46A}"/>
              </a:ext>
            </a:extLst>
          </p:cNvPr>
          <p:cNvSpPr txBox="1"/>
          <p:nvPr/>
        </p:nvSpPr>
        <p:spPr>
          <a:xfrm>
            <a:off x="1552071" y="3480969"/>
            <a:ext cx="3441031" cy="553998"/>
          </a:xfrm>
          <a:prstGeom prst="rect">
            <a:avLst/>
          </a:prstGeom>
          <a:noFill/>
        </p:spPr>
        <p:txBody>
          <a:bodyPr wrap="square" lIns="0" tIns="0" rIns="0" bIns="0" rtlCol="0">
            <a:spAutoFit/>
          </a:bodyPr>
          <a:lstStyle/>
          <a:p>
            <a:r>
              <a:rPr lang="de-DE" b="1" dirty="0"/>
              <a:t>Themenverteilung</a:t>
            </a:r>
            <a:r>
              <a:rPr lang="de-DE" dirty="0"/>
              <a:t> </a:t>
            </a:r>
          </a:p>
          <a:p>
            <a:r>
              <a:rPr lang="de-DE" dirty="0"/>
              <a:t>20% Thema 1, 80% Thema 2</a:t>
            </a:r>
          </a:p>
        </p:txBody>
      </p:sp>
      <p:sp>
        <p:nvSpPr>
          <p:cNvPr id="25" name="Textfeld 24">
            <a:extLst>
              <a:ext uri="{FF2B5EF4-FFF2-40B4-BE49-F238E27FC236}">
                <a16:creationId xmlns:a16="http://schemas.microsoft.com/office/drawing/2014/main" id="{907E17FE-F477-40E7-8C4E-E3ABC5B577CB}"/>
              </a:ext>
            </a:extLst>
          </p:cNvPr>
          <p:cNvSpPr txBox="1"/>
          <p:nvPr/>
        </p:nvSpPr>
        <p:spPr>
          <a:xfrm>
            <a:off x="1552071" y="4656344"/>
            <a:ext cx="3669632" cy="1815882"/>
          </a:xfrm>
          <a:prstGeom prst="rect">
            <a:avLst/>
          </a:prstGeom>
          <a:noFill/>
        </p:spPr>
        <p:txBody>
          <a:bodyPr wrap="square" lIns="0" tIns="0" rIns="0" bIns="0" rtlCol="0">
            <a:spAutoFit/>
          </a:bodyPr>
          <a:lstStyle/>
          <a:p>
            <a:r>
              <a:rPr lang="de-DE" dirty="0"/>
              <a:t>Wörter für das neue Dokument kreieren:</a:t>
            </a:r>
          </a:p>
          <a:p>
            <a:pPr marL="685800" lvl="1" indent="-228600">
              <a:buFont typeface="+mj-lt"/>
              <a:buAutoNum type="arabicPeriod"/>
            </a:pPr>
            <a:r>
              <a:rPr lang="de-DE" sz="1600" dirty="0"/>
              <a:t>Thema auf Basis einer Multinominalverteilung auswählen</a:t>
            </a:r>
          </a:p>
          <a:p>
            <a:pPr marL="685800" lvl="1" indent="-228600">
              <a:buFont typeface="+mj-lt"/>
              <a:buAutoNum type="arabicPeriod"/>
            </a:pPr>
            <a:r>
              <a:rPr lang="de-DE" sz="1600" dirty="0"/>
              <a:t>Wort auswählen auf Basis der Multinominalverteilung des Themas</a:t>
            </a:r>
          </a:p>
          <a:p>
            <a:pPr marL="285750" indent="-285750">
              <a:buFont typeface="Arial" panose="020B0604020202020204" pitchFamily="34" charset="0"/>
              <a:buChar char="•"/>
            </a:pPr>
            <a:endParaRPr lang="de-DE" dirty="0"/>
          </a:p>
        </p:txBody>
      </p:sp>
      <p:cxnSp>
        <p:nvCxnSpPr>
          <p:cNvPr id="9" name="Gerader Verbinder 8">
            <a:extLst>
              <a:ext uri="{FF2B5EF4-FFF2-40B4-BE49-F238E27FC236}">
                <a16:creationId xmlns:a16="http://schemas.microsoft.com/office/drawing/2014/main" id="{4DAF2118-0638-4B69-BDDE-7F6F0DB0FACB}"/>
              </a:ext>
            </a:extLst>
          </p:cNvPr>
          <p:cNvCxnSpPr/>
          <p:nvPr/>
        </p:nvCxnSpPr>
        <p:spPr>
          <a:xfrm>
            <a:off x="1443792" y="3080585"/>
            <a:ext cx="3416968" cy="0"/>
          </a:xfrm>
          <a:prstGeom prst="line">
            <a:avLst/>
          </a:prstGeom>
          <a:ln w="19050">
            <a:solidFill>
              <a:srgbClr val="7286AB"/>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FBFF318E-969C-4B43-9258-89B195B26014}"/>
              </a:ext>
            </a:extLst>
          </p:cNvPr>
          <p:cNvCxnSpPr>
            <a:cxnSpLocks/>
          </p:cNvCxnSpPr>
          <p:nvPr/>
        </p:nvCxnSpPr>
        <p:spPr>
          <a:xfrm>
            <a:off x="1526008" y="4430629"/>
            <a:ext cx="3334752" cy="0"/>
          </a:xfrm>
          <a:prstGeom prst="line">
            <a:avLst/>
          </a:prstGeom>
          <a:ln w="19050">
            <a:solidFill>
              <a:srgbClr val="7286AB"/>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4833EE21-899D-42AA-A7B3-E9A421D837B8}"/>
              </a:ext>
            </a:extLst>
          </p:cNvPr>
          <p:cNvCxnSpPr>
            <a:cxnSpLocks/>
          </p:cNvCxnSpPr>
          <p:nvPr/>
        </p:nvCxnSpPr>
        <p:spPr>
          <a:xfrm>
            <a:off x="5387963" y="1554527"/>
            <a:ext cx="0" cy="4760552"/>
          </a:xfrm>
          <a:prstGeom prst="line">
            <a:avLst/>
          </a:prstGeom>
          <a:ln w="12700">
            <a:solidFill>
              <a:srgbClr val="7286AB"/>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2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EC6EC0C0-A84A-EF49-BA90-4EF6F1036986}"/>
              </a:ext>
            </a:extLst>
          </p:cNvPr>
          <p:cNvSpPr/>
          <p:nvPr/>
        </p:nvSpPr>
        <p:spPr>
          <a:xfrm>
            <a:off x="0" y="1440000"/>
            <a:ext cx="12192000" cy="5004000"/>
          </a:xfrm>
          <a:prstGeom prst="rect">
            <a:avLst/>
          </a:prstGeom>
          <a:solidFill>
            <a:schemeClr val="bg1">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
        <p:nvSpPr>
          <p:cNvPr id="2" name="Titel 1">
            <a:extLst>
              <a:ext uri="{FF2B5EF4-FFF2-40B4-BE49-F238E27FC236}">
                <a16:creationId xmlns:a16="http://schemas.microsoft.com/office/drawing/2014/main" id="{7C7A25ED-B1D0-44DF-8372-C85DE1418055}"/>
              </a:ext>
            </a:extLst>
          </p:cNvPr>
          <p:cNvSpPr>
            <a:spLocks noGrp="1"/>
          </p:cNvSpPr>
          <p:nvPr>
            <p:ph type="title"/>
          </p:nvPr>
        </p:nvSpPr>
        <p:spPr/>
        <p:txBody>
          <a:bodyPr/>
          <a:lstStyle/>
          <a:p>
            <a:r>
              <a:rPr lang="de-DE" sz="2800" b="0" dirty="0">
                <a:solidFill>
                  <a:schemeClr val="bg1"/>
                </a:solidFill>
              </a:rPr>
              <a:t>Der k-</a:t>
            </a:r>
            <a:r>
              <a:rPr lang="de-DE" sz="2800" b="0" dirty="0" err="1">
                <a:solidFill>
                  <a:schemeClr val="bg1"/>
                </a:solidFill>
              </a:rPr>
              <a:t>means</a:t>
            </a:r>
            <a:r>
              <a:rPr lang="de-DE" sz="2800" b="0" dirty="0">
                <a:solidFill>
                  <a:schemeClr val="bg1"/>
                </a:solidFill>
              </a:rPr>
              <a:t> </a:t>
            </a:r>
            <a:r>
              <a:rPr lang="de-DE" sz="2800" b="0" dirty="0" err="1">
                <a:solidFill>
                  <a:schemeClr val="bg1"/>
                </a:solidFill>
              </a:rPr>
              <a:t>algorithmus</a:t>
            </a:r>
            <a:r>
              <a:rPr lang="de-DE" sz="2800" b="0" dirty="0">
                <a:solidFill>
                  <a:schemeClr val="bg1"/>
                </a:solidFill>
              </a:rPr>
              <a:t> bildet eine </a:t>
            </a:r>
            <a:r>
              <a:rPr lang="de-DE" sz="2800" b="0" dirty="0" err="1">
                <a:solidFill>
                  <a:schemeClr val="bg1"/>
                </a:solidFill>
              </a:rPr>
              <a:t>anzahl</a:t>
            </a:r>
            <a:r>
              <a:rPr lang="de-DE" sz="2800" b="0" dirty="0">
                <a:solidFill>
                  <a:schemeClr val="bg1"/>
                </a:solidFill>
              </a:rPr>
              <a:t> an k gruppen aus einem </a:t>
            </a:r>
            <a:r>
              <a:rPr lang="de-DE" sz="2800" b="0" dirty="0" err="1">
                <a:solidFill>
                  <a:schemeClr val="bg1"/>
                </a:solidFill>
              </a:rPr>
              <a:t>textkorpus</a:t>
            </a:r>
            <a:r>
              <a:rPr lang="de-DE" sz="2800" b="0" dirty="0">
                <a:solidFill>
                  <a:schemeClr val="bg1"/>
                </a:solidFill>
              </a:rPr>
              <a:t>.</a:t>
            </a:r>
          </a:p>
        </p:txBody>
      </p:sp>
      <p:cxnSp>
        <p:nvCxnSpPr>
          <p:cNvPr id="7" name="Gerader Verbinder 6">
            <a:extLst>
              <a:ext uri="{FF2B5EF4-FFF2-40B4-BE49-F238E27FC236}">
                <a16:creationId xmlns:a16="http://schemas.microsoft.com/office/drawing/2014/main" id="{B7D5DF27-F809-4D85-8A09-FADDEFAD2CEC}"/>
              </a:ext>
            </a:extLst>
          </p:cNvPr>
          <p:cNvCxnSpPr>
            <a:cxnSpLocks/>
          </p:cNvCxnSpPr>
          <p:nvPr/>
        </p:nvCxnSpPr>
        <p:spPr>
          <a:xfrm>
            <a:off x="0" y="14364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B4448AC-FFE3-4AA3-9113-59BA38045A82}"/>
              </a:ext>
            </a:extLst>
          </p:cNvPr>
          <p:cNvCxnSpPr>
            <a:cxnSpLocks/>
          </p:cNvCxnSpPr>
          <p:nvPr/>
        </p:nvCxnSpPr>
        <p:spPr>
          <a:xfrm>
            <a:off x="-8378" y="6444000"/>
            <a:ext cx="11981468" cy="0"/>
          </a:xfrm>
          <a:prstGeom prst="line">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 name="Rechteck 3">
            <a:extLst>
              <a:ext uri="{FF2B5EF4-FFF2-40B4-BE49-F238E27FC236}">
                <a16:creationId xmlns:a16="http://schemas.microsoft.com/office/drawing/2014/main" id="{DAB6DEBE-93FC-4F7D-AA8D-F6604394636F}"/>
              </a:ext>
            </a:extLst>
          </p:cNvPr>
          <p:cNvSpPr/>
          <p:nvPr/>
        </p:nvSpPr>
        <p:spPr>
          <a:xfrm>
            <a:off x="156408" y="1850989"/>
            <a:ext cx="1227221" cy="101064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Stufe 1</a:t>
            </a:r>
          </a:p>
        </p:txBody>
      </p:sp>
      <p:sp>
        <p:nvSpPr>
          <p:cNvPr id="16" name="Rechteck 15">
            <a:extLst>
              <a:ext uri="{FF2B5EF4-FFF2-40B4-BE49-F238E27FC236}">
                <a16:creationId xmlns:a16="http://schemas.microsoft.com/office/drawing/2014/main" id="{DA4705B9-6C91-4FBA-AAC8-66BABAB6B6DE}"/>
              </a:ext>
            </a:extLst>
          </p:cNvPr>
          <p:cNvSpPr/>
          <p:nvPr/>
        </p:nvSpPr>
        <p:spPr>
          <a:xfrm>
            <a:off x="156409" y="3639631"/>
            <a:ext cx="1227221" cy="101064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Stufe 2</a:t>
            </a:r>
          </a:p>
        </p:txBody>
      </p:sp>
      <p:sp>
        <p:nvSpPr>
          <p:cNvPr id="17" name="Rechteck 16">
            <a:extLst>
              <a:ext uri="{FF2B5EF4-FFF2-40B4-BE49-F238E27FC236}">
                <a16:creationId xmlns:a16="http://schemas.microsoft.com/office/drawing/2014/main" id="{5A838833-1A53-470D-B158-C8B122079D64}"/>
              </a:ext>
            </a:extLst>
          </p:cNvPr>
          <p:cNvSpPr/>
          <p:nvPr/>
        </p:nvSpPr>
        <p:spPr>
          <a:xfrm>
            <a:off x="156409" y="5134314"/>
            <a:ext cx="1227221" cy="101064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r>
              <a:rPr lang="de-DE" dirty="0">
                <a:solidFill>
                  <a:schemeClr val="tx1"/>
                </a:solidFill>
              </a:rPr>
              <a:t>Stufe 3</a:t>
            </a:r>
          </a:p>
        </p:txBody>
      </p:sp>
      <p:sp>
        <p:nvSpPr>
          <p:cNvPr id="6" name="Textfeld 5">
            <a:extLst>
              <a:ext uri="{FF2B5EF4-FFF2-40B4-BE49-F238E27FC236}">
                <a16:creationId xmlns:a16="http://schemas.microsoft.com/office/drawing/2014/main" id="{BD18AF3D-A0B5-4742-AA2B-31E26ACE5799}"/>
              </a:ext>
            </a:extLst>
          </p:cNvPr>
          <p:cNvSpPr txBox="1"/>
          <p:nvPr/>
        </p:nvSpPr>
        <p:spPr>
          <a:xfrm>
            <a:off x="1517178" y="1991063"/>
            <a:ext cx="3441031" cy="769441"/>
          </a:xfrm>
          <a:prstGeom prst="rect">
            <a:avLst/>
          </a:prstGeom>
          <a:noFill/>
        </p:spPr>
        <p:txBody>
          <a:bodyPr wrap="square" lIns="0" tIns="0" rIns="0" bIns="0" rtlCol="0">
            <a:spAutoFit/>
          </a:bodyPr>
          <a:lstStyle/>
          <a:p>
            <a:r>
              <a:rPr lang="de-DE" b="1" dirty="0"/>
              <a:t>Variablen festlegen</a:t>
            </a:r>
          </a:p>
          <a:p>
            <a:pPr marL="285750" indent="-285750">
              <a:buFont typeface="Arial" panose="020B0604020202020204" pitchFamily="34" charset="0"/>
              <a:buChar char="•"/>
            </a:pPr>
            <a:r>
              <a:rPr lang="de-DE" sz="1600" dirty="0"/>
              <a:t>Anzahl der Cluster k</a:t>
            </a:r>
          </a:p>
          <a:p>
            <a:pPr marL="285750" indent="-285750">
              <a:buFont typeface="Arial" panose="020B0604020202020204" pitchFamily="34" charset="0"/>
              <a:buChar char="•"/>
            </a:pPr>
            <a:r>
              <a:rPr lang="de-DE" sz="1600" dirty="0"/>
              <a:t>Zentralkoordinaten</a:t>
            </a:r>
          </a:p>
        </p:txBody>
      </p:sp>
      <p:sp>
        <p:nvSpPr>
          <p:cNvPr id="24" name="Textfeld 23">
            <a:extLst>
              <a:ext uri="{FF2B5EF4-FFF2-40B4-BE49-F238E27FC236}">
                <a16:creationId xmlns:a16="http://schemas.microsoft.com/office/drawing/2014/main" id="{D695EDC2-DA73-43F7-BDE1-2E3C8308D46A}"/>
              </a:ext>
            </a:extLst>
          </p:cNvPr>
          <p:cNvSpPr txBox="1"/>
          <p:nvPr/>
        </p:nvSpPr>
        <p:spPr>
          <a:xfrm>
            <a:off x="1517179" y="3272624"/>
            <a:ext cx="3441031" cy="523220"/>
          </a:xfrm>
          <a:prstGeom prst="rect">
            <a:avLst/>
          </a:prstGeom>
          <a:noFill/>
        </p:spPr>
        <p:txBody>
          <a:bodyPr wrap="square" lIns="0" tIns="0" rIns="0" bIns="0" rtlCol="0">
            <a:spAutoFit/>
          </a:bodyPr>
          <a:lstStyle/>
          <a:p>
            <a:r>
              <a:rPr lang="de-DE" b="1" dirty="0"/>
              <a:t>Zweistufiger Prozess</a:t>
            </a:r>
            <a:r>
              <a:rPr lang="de-DE" sz="1600" b="1" dirty="0"/>
              <a:t>:</a:t>
            </a:r>
          </a:p>
          <a:p>
            <a:endParaRPr lang="de-DE" sz="1600" dirty="0"/>
          </a:p>
        </p:txBody>
      </p:sp>
      <p:sp>
        <p:nvSpPr>
          <p:cNvPr id="25" name="Textfeld 24">
            <a:extLst>
              <a:ext uri="{FF2B5EF4-FFF2-40B4-BE49-F238E27FC236}">
                <a16:creationId xmlns:a16="http://schemas.microsoft.com/office/drawing/2014/main" id="{907E17FE-F477-40E7-8C4E-E3ABC5B577CB}"/>
              </a:ext>
            </a:extLst>
          </p:cNvPr>
          <p:cNvSpPr txBox="1"/>
          <p:nvPr/>
        </p:nvSpPr>
        <p:spPr>
          <a:xfrm>
            <a:off x="1251284" y="5305120"/>
            <a:ext cx="3917284" cy="553998"/>
          </a:xfrm>
          <a:prstGeom prst="rect">
            <a:avLst/>
          </a:prstGeom>
          <a:noFill/>
        </p:spPr>
        <p:txBody>
          <a:bodyPr wrap="square" lIns="0" tIns="0" rIns="0" bIns="0" rtlCol="0">
            <a:spAutoFit/>
          </a:bodyPr>
          <a:lstStyle/>
          <a:p>
            <a:pPr marL="190800" lvl="1"/>
            <a:r>
              <a:rPr lang="de-DE" dirty="0"/>
              <a:t>Aktualisierung: </a:t>
            </a:r>
          </a:p>
          <a:p>
            <a:pPr marL="190800" lvl="1"/>
            <a:r>
              <a:rPr lang="de-DE" dirty="0"/>
              <a:t>Zentroide als Zentrum der Beobachtung</a:t>
            </a:r>
          </a:p>
        </p:txBody>
      </p:sp>
      <p:cxnSp>
        <p:nvCxnSpPr>
          <p:cNvPr id="9" name="Gerader Verbinder 8">
            <a:extLst>
              <a:ext uri="{FF2B5EF4-FFF2-40B4-BE49-F238E27FC236}">
                <a16:creationId xmlns:a16="http://schemas.microsoft.com/office/drawing/2014/main" id="{4DAF2118-0638-4B69-BDDE-7F6F0DB0FACB}"/>
              </a:ext>
            </a:extLst>
          </p:cNvPr>
          <p:cNvCxnSpPr/>
          <p:nvPr/>
        </p:nvCxnSpPr>
        <p:spPr>
          <a:xfrm>
            <a:off x="1443792" y="3079081"/>
            <a:ext cx="3416968" cy="0"/>
          </a:xfrm>
          <a:prstGeom prst="line">
            <a:avLst/>
          </a:prstGeom>
          <a:ln w="19050">
            <a:solidFill>
              <a:srgbClr val="7286AB"/>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FBFF318E-969C-4B43-9258-89B195B26014}"/>
              </a:ext>
            </a:extLst>
          </p:cNvPr>
          <p:cNvCxnSpPr>
            <a:cxnSpLocks/>
          </p:cNvCxnSpPr>
          <p:nvPr/>
        </p:nvCxnSpPr>
        <p:spPr>
          <a:xfrm>
            <a:off x="1443792" y="5012424"/>
            <a:ext cx="3334752" cy="0"/>
          </a:xfrm>
          <a:prstGeom prst="line">
            <a:avLst/>
          </a:prstGeom>
          <a:ln w="19050">
            <a:solidFill>
              <a:srgbClr val="7286AB"/>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4833EE21-899D-42AA-A7B3-E9A421D837B8}"/>
              </a:ext>
            </a:extLst>
          </p:cNvPr>
          <p:cNvCxnSpPr/>
          <p:nvPr/>
        </p:nvCxnSpPr>
        <p:spPr>
          <a:xfrm>
            <a:off x="5307433" y="1527675"/>
            <a:ext cx="0" cy="4824000"/>
          </a:xfrm>
          <a:prstGeom prst="line">
            <a:avLst/>
          </a:prstGeom>
          <a:ln w="12700">
            <a:solidFill>
              <a:srgbClr val="7286A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2F60C675-7F79-432C-A846-5563AA4D2B98}"/>
              </a:ext>
            </a:extLst>
          </p:cNvPr>
          <p:cNvSpPr txBox="1"/>
          <p:nvPr/>
        </p:nvSpPr>
        <p:spPr>
          <a:xfrm>
            <a:off x="1251285" y="3641544"/>
            <a:ext cx="3853614" cy="1200329"/>
          </a:xfrm>
          <a:prstGeom prst="rect">
            <a:avLst/>
          </a:prstGeom>
          <a:noFill/>
        </p:spPr>
        <p:txBody>
          <a:bodyPr wrap="square">
            <a:spAutoFit/>
          </a:bodyPr>
          <a:lstStyle/>
          <a:p>
            <a:pPr marL="190800" lvl="1"/>
            <a:r>
              <a:rPr lang="de-DE" dirty="0"/>
              <a:t>Zuweisung: </a:t>
            </a:r>
          </a:p>
          <a:p>
            <a:pPr marL="190800" lvl="1"/>
            <a:r>
              <a:rPr lang="de-DE" dirty="0"/>
              <a:t>Jede Beobachtung wird</a:t>
            </a:r>
          </a:p>
          <a:p>
            <a:pPr marL="190800" lvl="1"/>
            <a:r>
              <a:rPr lang="de-DE" dirty="0"/>
              <a:t>nächstgelegenem Zentrum zugewiesen</a:t>
            </a:r>
          </a:p>
        </p:txBody>
      </p:sp>
      <p:grpSp>
        <p:nvGrpSpPr>
          <p:cNvPr id="3" name="Gruppieren 2">
            <a:extLst>
              <a:ext uri="{FF2B5EF4-FFF2-40B4-BE49-F238E27FC236}">
                <a16:creationId xmlns:a16="http://schemas.microsoft.com/office/drawing/2014/main" id="{6FBC593E-704D-4EE0-B39C-805F2FD41F45}"/>
              </a:ext>
            </a:extLst>
          </p:cNvPr>
          <p:cNvGrpSpPr/>
          <p:nvPr/>
        </p:nvGrpSpPr>
        <p:grpSpPr>
          <a:xfrm>
            <a:off x="7075673" y="1647182"/>
            <a:ext cx="4637958" cy="5131010"/>
            <a:chOff x="6334629" y="1435526"/>
            <a:chExt cx="3734602" cy="4348325"/>
          </a:xfrm>
        </p:grpSpPr>
        <p:pic>
          <p:nvPicPr>
            <p:cNvPr id="18" name="Grafik 17">
              <a:extLst>
                <a:ext uri="{FF2B5EF4-FFF2-40B4-BE49-F238E27FC236}">
                  <a16:creationId xmlns:a16="http://schemas.microsoft.com/office/drawing/2014/main" id="{6D721714-8DE7-4FC0-9362-E434E4B11923}"/>
                </a:ext>
              </a:extLst>
            </p:cNvPr>
            <p:cNvPicPr>
              <a:picLocks noChangeAspect="1"/>
            </p:cNvPicPr>
            <p:nvPr/>
          </p:nvPicPr>
          <p:blipFill rotWithShape="1">
            <a:blip r:embed="rId3">
              <a:extLst>
                <a:ext uri="{28A0092B-C50C-407E-A947-70E740481C1C}">
                  <a14:useLocalDpi xmlns:a14="http://schemas.microsoft.com/office/drawing/2010/main" val="0"/>
                </a:ext>
              </a:extLst>
            </a:blip>
            <a:srcRect l="611" t="18378" r="57908" b="15324"/>
            <a:stretch/>
          </p:blipFill>
          <p:spPr>
            <a:xfrm>
              <a:off x="6334629" y="1435526"/>
              <a:ext cx="3734602" cy="1584704"/>
            </a:xfrm>
            <a:prstGeom prst="rect">
              <a:avLst/>
            </a:prstGeom>
            <a:ln>
              <a:solidFill>
                <a:schemeClr val="bg1"/>
              </a:solidFill>
            </a:ln>
          </p:spPr>
        </p:pic>
        <p:pic>
          <p:nvPicPr>
            <p:cNvPr id="20" name="Grafik 19">
              <a:extLst>
                <a:ext uri="{FF2B5EF4-FFF2-40B4-BE49-F238E27FC236}">
                  <a16:creationId xmlns:a16="http://schemas.microsoft.com/office/drawing/2014/main" id="{1CECC3FF-8DE0-4B86-A036-36CAA454BD83}"/>
                </a:ext>
              </a:extLst>
            </p:cNvPr>
            <p:cNvPicPr>
              <a:picLocks noChangeAspect="1"/>
            </p:cNvPicPr>
            <p:nvPr/>
          </p:nvPicPr>
          <p:blipFill rotWithShape="1">
            <a:blip r:embed="rId3">
              <a:extLst>
                <a:ext uri="{28A0092B-C50C-407E-A947-70E740481C1C}">
                  <a14:useLocalDpi xmlns:a14="http://schemas.microsoft.com/office/drawing/2010/main" val="0"/>
                </a:ext>
              </a:extLst>
            </a:blip>
            <a:srcRect l="42301" t="-766" r="2121" b="-18378"/>
            <a:stretch/>
          </p:blipFill>
          <p:spPr>
            <a:xfrm>
              <a:off x="6334629" y="2998256"/>
              <a:ext cx="3734602" cy="2785595"/>
            </a:xfrm>
            <a:prstGeom prst="rect">
              <a:avLst/>
            </a:prstGeom>
            <a:ln>
              <a:solidFill>
                <a:schemeClr val="bg1"/>
              </a:solidFill>
            </a:ln>
          </p:spPr>
        </p:pic>
      </p:grpSp>
      <p:sp>
        <p:nvSpPr>
          <p:cNvPr id="10" name="Rechteck 9">
            <a:extLst>
              <a:ext uri="{FF2B5EF4-FFF2-40B4-BE49-F238E27FC236}">
                <a16:creationId xmlns:a16="http://schemas.microsoft.com/office/drawing/2014/main" id="{094D3DED-426F-254D-A81E-95BD9713B720}"/>
              </a:ext>
            </a:extLst>
          </p:cNvPr>
          <p:cNvSpPr/>
          <p:nvPr/>
        </p:nvSpPr>
        <p:spPr>
          <a:xfrm>
            <a:off x="6781800" y="6444000"/>
            <a:ext cx="5199668" cy="414000"/>
          </a:xfrm>
          <a:prstGeom prst="rect">
            <a:avLst/>
          </a:prstGeom>
          <a:solidFill>
            <a:srgbClr val="00000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de-DE" dirty="0">
              <a:solidFill>
                <a:schemeClr val="tx1"/>
              </a:solidFill>
            </a:endParaRPr>
          </a:p>
        </p:txBody>
      </p:sp>
    </p:spTree>
    <p:extLst>
      <p:ext uri="{BB962C8B-B14F-4D97-AF65-F5344CB8AC3E}">
        <p14:creationId xmlns:p14="http://schemas.microsoft.com/office/powerpoint/2010/main" val="2322638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 name="THINKCELLPRESENTATIONDONOTDELETE" val="&lt;?xml version=&quot;1.0&quot; encoding=&quot;UTF-16&quot; standalone=&quot;yes&quot;?&gt;&lt;root reqver=&quot;25060&quot;&gt;&lt;version val=&quot;2823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7OwWoi7jlVGmcgMJYS58p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N1vrmnnCRg..wjYm9rJRTg"/>
</p:tagLst>
</file>

<file path=ppt/tags/tag4.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4"/>
  <p:tag name="MIO_SHOW_DATE" val="False"/>
  <p:tag name="MIO_SHOW_FOOTER" val="False"/>
  <p:tag name="MIO_SHOW_PAGENUMBER" val="False"/>
  <p:tag name="MIO_AVOID_BLANK_LAYOUT" val="True"/>
  <p:tag name="MIO_CD_LAYOUT_VALID_AREA" val="False"/>
  <p:tag name="MIO_NUMBER_OF_VALID_LAYOUTS" val="21"/>
  <p:tag name="MIO_HDS" val="True"/>
  <p:tag name="MIO_SKIPVERSION" val="01.01.0001 00:00:00"/>
  <p:tag name="MIO_EKGUID" val="97848e9c-6df5-4655-816a-bed6b335a7cc"/>
  <p:tag name="MIO_UPDATE" val="True"/>
  <p:tag name="MIO_VERSION" val="03.11.2017 15:58:33"/>
  <p:tag name="MIO_DBID" val="917DD09C-76C3-4640-8E0D-382111CB3B69"/>
  <p:tag name="MIO_LASTDOWNLOADED" val="30.11.2017 08:25:58"/>
  <p:tag name="MIO_OBJECTNAME" val="BMW Group 16:9 DE"/>
  <p:tag name="MIO_LASTEDITORNAME" val="Katharina Kampen"/>
  <p:tag name="MIO_CDID" val="cd3685bc-2d80-4f3c-887e-558a95c5f65f"/>
</p:tagLst>
</file>

<file path=ppt/tags/tag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heme/theme1.xml><?xml version="1.0" encoding="utf-8"?>
<a:theme xmlns:a="http://schemas.openxmlformats.org/drawingml/2006/main" name="BMW Group 16:9 DE">
  <a:themeElements>
    <a:clrScheme name="Benutzerdefiniert 1">
      <a:dk1>
        <a:srgbClr val="000000"/>
      </a:dk1>
      <a:lt1>
        <a:srgbClr val="FFFFFF"/>
      </a:lt1>
      <a:dk2>
        <a:srgbClr val="404040"/>
      </a:dk2>
      <a:lt2>
        <a:srgbClr val="92A2BD"/>
      </a:lt2>
      <a:accent1>
        <a:srgbClr val="667184"/>
      </a:accent1>
      <a:accent2>
        <a:srgbClr val="92A2BD"/>
      </a:accent2>
      <a:accent3>
        <a:srgbClr val="ADB9CE"/>
      </a:accent3>
      <a:accent4>
        <a:srgbClr val="C9D1DE"/>
      </a:accent4>
      <a:accent5>
        <a:srgbClr val="E4E8EE"/>
      </a:accent5>
      <a:accent6>
        <a:srgbClr val="DDDAD2"/>
      </a:accent6>
      <a:hlink>
        <a:srgbClr val="000000"/>
      </a:hlink>
      <a:folHlink>
        <a:srgbClr val="000000"/>
      </a:folHlink>
    </a:clrScheme>
    <a:fontScheme name="Benutzerdefiniert 1">
      <a:majorFont>
        <a:latin typeface="BMW Group Condensed"/>
        <a:ea typeface=""/>
        <a:cs typeface=""/>
      </a:majorFont>
      <a:minorFont>
        <a:latin typeface="BMW Group Condensed"/>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w="19050">
          <a:noFill/>
          <a:miter lim="800000"/>
        </a:ln>
      </a:spPr>
      <a:bodyPr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lumMod val="75000"/>
            </a:schemeClr>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defPPr>
      </a:lstStyle>
    </a:txDef>
  </a:objectDefaults>
  <a:extraClrSchemeLst/>
  <a:custClrLst>
    <a:custClr name="Grundfarbe Schwarz">
      <a:srgbClr val="000000"/>
    </a:custClr>
    <a:custClr name="Grundfarbe Graubraun 1">
      <a:srgbClr val="555147"/>
    </a:custClr>
    <a:custClr name="Grundfarbe Blau 1">
      <a:srgbClr val="667084"/>
    </a:custClr>
    <a:custClr name="Grundfarbe Gruen 1">
      <a:srgbClr val="747400"/>
    </a:custClr>
    <a:custClr name="Grundfarbe Gelb 1">
      <a:srgbClr val="BE9809"/>
    </a:custClr>
    <a:custClr name="Akzentfarbe Orange 1">
      <a:srgbClr val="FE6700"/>
    </a:custClr>
    <a:custClr name="Akzentfarbe Braun 1">
      <a:srgbClr val="5B4334"/>
    </a:custClr>
    <a:custClr name="Akzentfarbe Rot 1">
      <a:srgbClr val="7C0A0E"/>
    </a:custClr>
    <a:custClr name="Zusatzfarbe Blau 1">
      <a:srgbClr val="3F7BFD"/>
    </a:custClr>
    <a:custClr name="Zusatzfarbe Gruen 1">
      <a:srgbClr val="3D6A3C"/>
    </a:custClr>
    <a:custClr name="Grundfarbe Grau 1">
      <a:srgbClr val="404040"/>
    </a:custClr>
    <a:custClr name="Grundfarbe Graubraun 2">
      <a:srgbClr val="7F7A6A"/>
    </a:custClr>
    <a:custClr name="Grundfarbe Blau 2">
      <a:srgbClr val="92A2BD"/>
    </a:custClr>
    <a:custClr name="Grundfarbe Gruen 2">
      <a:srgbClr val="959500"/>
    </a:custClr>
    <a:custClr name="Grundfarbe Gelb 2">
      <a:srgbClr val="FECB00"/>
    </a:custClr>
    <a:custClr name="Akzentfarbe Orange 2">
      <a:srgbClr val="FE8533"/>
    </a:custClr>
    <a:custClr name="Akzentfarbe Braun 2">
      <a:srgbClr val="9C5C48"/>
    </a:custClr>
    <a:custClr name="Akzentfarbe Rot 2">
      <a:srgbClr val="B20F14"/>
    </a:custClr>
    <a:custClr name="Zusatzfarbe Blau 2">
      <a:srgbClr val="6595FD"/>
    </a:custClr>
    <a:custClr name="Zusatzfarbe Gruen 2">
      <a:srgbClr val="648863"/>
    </a:custClr>
    <a:custClr name="Grundfarbe Grau 2">
      <a:srgbClr val="666666"/>
    </a:custClr>
    <a:custClr name="Grundfarbe Graubraun 3">
      <a:srgbClr val="AAA38E"/>
    </a:custClr>
    <a:custClr name="Grundfarbe Blau 3">
      <a:srgbClr val="ADB9CE"/>
    </a:custClr>
    <a:custClr name="Grundfarbe Gruen 3">
      <a:srgbClr val="B0B040"/>
    </a:custClr>
    <a:custClr name="Grundfarbe Gelb 3">
      <a:srgbClr val="FEE372"/>
    </a:custClr>
    <a:custClr name="Akzentfarbe Orange 3">
      <a:srgbClr val="FEA466"/>
    </a:custClr>
    <a:custClr name="Akzentfarbe Braun 3">
      <a:srgbClr val="976F57"/>
    </a:custClr>
    <a:custClr name="Akzentfarbe Rot 3">
      <a:srgbClr val="D16F72"/>
    </a:custClr>
    <a:custClr name="Zusatzfarbe Blau 3">
      <a:srgbClr val="8CB0FE"/>
    </a:custClr>
    <a:custClr name="Zusatzfarbe Gruen 3">
      <a:srgbClr val="8BA68A"/>
    </a:custClr>
    <a:custClr name="Grundfarbe Grau 3">
      <a:srgbClr val="999999"/>
    </a:custClr>
    <a:custClr name="Grundfarbe Graubraun 4">
      <a:srgbClr val="BFBAAA"/>
    </a:custClr>
    <a:custClr name="Grundfarbe Blau 4">
      <a:srgbClr val="C9D1DE"/>
    </a:custClr>
    <a:custClr name="Grundfarbe Gruen 4">
      <a:srgbClr val="CFCF8C"/>
    </a:custClr>
    <a:custClr name="Grundfarbe Gelb 4">
      <a:srgbClr val="FFEA99"/>
    </a:custClr>
    <a:custClr name="Akzentfarbe Orange 4">
      <a:srgbClr val="FFC299"/>
    </a:custClr>
    <a:custClr name="Akzentfarbe Braun 4">
      <a:srgbClr val="B19395"/>
    </a:custClr>
    <a:custClr name="Akzentfarbe Rot 4">
      <a:srgbClr val="DF9A9C"/>
    </a:custClr>
    <a:custClr name="Zusatzfarbe Blau 4">
      <a:srgbClr val="B2CAFE"/>
    </a:custClr>
    <a:custClr name="Zusatzfarbe Gruen 4">
      <a:srgbClr val="B1C3B1"/>
    </a:custClr>
    <a:custClr name="Grundfarbe Grau 4">
      <a:srgbClr val="CCCCCC"/>
    </a:custClr>
    <a:custClr name="Grundfarbe Graubraun 5">
      <a:srgbClr val="DDDAD2"/>
    </a:custClr>
    <a:custClr name="Grundfarbe Blau 5">
      <a:srgbClr val="E4E8EE"/>
    </a:custClr>
    <a:custClr name="Grundfarbe Gruen 5">
      <a:srgbClr val="EAEACC"/>
    </a:custClr>
    <a:custClr name="Grundfarbe Gelb 5">
      <a:srgbClr val="FFF5CC"/>
    </a:custClr>
    <a:custClr name="Akzentfarbe Orange 5">
      <a:srgbClr val="FFE1CC"/>
    </a:custClr>
    <a:custClr name="Akzentfarbe Braun 5">
      <a:srgbClr val="C8B3A6"/>
    </a:custClr>
    <a:custClr name="Akzentfarbe Rot 5">
      <a:srgbClr val="EABEBF"/>
    </a:custClr>
    <a:custClr name="Zusatzfarbe Blau 5">
      <a:srgbClr val="D9E5FF"/>
    </a:custClr>
    <a:custClr name="Zusatzfarbe Gruen 5">
      <a:srgbClr val="D8E1D8"/>
    </a:custClr>
  </a:custClrLst>
  <a:extLst>
    <a:ext uri="{05A4C25C-085E-4340-85A3-A5531E510DB2}">
      <thm15:themeFamily xmlns:thm15="http://schemas.microsoft.com/office/thememl/2012/main" name="BMWGroup_BMW+MINI_D_16zu9.potx" id="{19AFE708-BB4C-4BEE-A0C2-ECF99A53B406}" vid="{2188E329-CD45-4D07-9E56-6BF6F4BE0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3175</Words>
  <Application>Microsoft Macintosh PowerPoint</Application>
  <PresentationFormat>Breitbild</PresentationFormat>
  <Paragraphs>594</Paragraphs>
  <Slides>19</Slides>
  <Notes>19</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19</vt:i4>
      </vt:variant>
    </vt:vector>
  </HeadingPairs>
  <TitlesOfParts>
    <vt:vector size="26" baseType="lpstr">
      <vt:lpstr>Arial</vt:lpstr>
      <vt:lpstr>BMW Group Condensed</vt:lpstr>
      <vt:lpstr>Calibri</vt:lpstr>
      <vt:lpstr>Times New Roman</vt:lpstr>
      <vt:lpstr>Wingdings</vt:lpstr>
      <vt:lpstr>BMW Group 16:9 DE</vt:lpstr>
      <vt:lpstr>think-cell Folie</vt:lpstr>
      <vt:lpstr>Automated Text Processing on the Example of Reviews on Car Manufacturers</vt:lpstr>
      <vt:lpstr>PowerPoint-Präsentation</vt:lpstr>
      <vt:lpstr>Die kundenfeedbacks werden in zwei Hierarchiestufen festgelegten Kategorien zugeordnet.</vt:lpstr>
      <vt:lpstr>Jede Kategorie der ersten hierarchieebene ist in verschiedene Kategorien auf zweiter ebene unterteilt. </vt:lpstr>
      <vt:lpstr>Jede kategorie ist durch schlüsselwörter charakterisiert.</vt:lpstr>
      <vt:lpstr>PowerPoint-Präsentation</vt:lpstr>
      <vt:lpstr>Mit einem Topic model können die themen in einem textobjekt automatisch identifiziert werden .</vt:lpstr>
      <vt:lpstr>Der lda algorithmus extrahiert latente themen aus einem textkorpus.</vt:lpstr>
      <vt:lpstr>Der k-means algorithmus bildet eine anzahl an k gruppen aus einem textkorpus.</vt:lpstr>
      <vt:lpstr>PowerPoint-Präsentation</vt:lpstr>
      <vt:lpstr>Die anzahl an kategorien wird mit lda von 26 auf 6 themen reduziert.</vt:lpstr>
      <vt:lpstr>Das k-means clusteringverfahren zeigt eine ungleiche verteilung an themen.</vt:lpstr>
      <vt:lpstr>PowerPoint-Präsentation</vt:lpstr>
      <vt:lpstr>Die kohärenz berechnet die semantische ähnlichkeit innerhalb einem thema.</vt:lpstr>
      <vt:lpstr>Die Kohärenz beschreibt mathematisch einen guten wert für die ThemenAnzahl.</vt:lpstr>
      <vt:lpstr>Die Eye balling methode liefert ein themenmodel mit sechs themen.</vt:lpstr>
      <vt:lpstr>Die PyLDAvis Visualisierung zeigt globale beziehungen zwischen den themen. </vt:lpstr>
      <vt:lpstr>PowerPoint-Präsentation</vt:lpstr>
      <vt:lpstr>Automatisierung schafft Vereinfachung.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Scharpf Frankziska, AQ-110</dc:creator>
  <cp:lastModifiedBy>Franziska Scharpf</cp:lastModifiedBy>
  <cp:revision>328</cp:revision>
  <cp:lastPrinted>2021-11-22T10:51:11Z</cp:lastPrinted>
  <dcterms:created xsi:type="dcterms:W3CDTF">2021-10-05T09:23:47Z</dcterms:created>
  <dcterms:modified xsi:type="dcterms:W3CDTF">2021-11-22T10:53:44Z</dcterms:modified>
</cp:coreProperties>
</file>